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96" r:id="rId3"/>
    <p:sldId id="342" r:id="rId4"/>
    <p:sldId id="283" r:id="rId5"/>
    <p:sldId id="358" r:id="rId6"/>
    <p:sldId id="328" r:id="rId7"/>
    <p:sldId id="338" r:id="rId8"/>
    <p:sldId id="329" r:id="rId9"/>
    <p:sldId id="300" r:id="rId10"/>
    <p:sldId id="336" r:id="rId11"/>
    <p:sldId id="343" r:id="rId12"/>
    <p:sldId id="368" r:id="rId13"/>
    <p:sldId id="369" r:id="rId14"/>
    <p:sldId id="370" r:id="rId15"/>
    <p:sldId id="373" r:id="rId16"/>
    <p:sldId id="371" r:id="rId17"/>
    <p:sldId id="353" r:id="rId18"/>
    <p:sldId id="354" r:id="rId19"/>
    <p:sldId id="345" r:id="rId20"/>
    <p:sldId id="377" r:id="rId21"/>
    <p:sldId id="356" r:id="rId22"/>
    <p:sldId id="360" r:id="rId23"/>
    <p:sldId id="362" r:id="rId24"/>
    <p:sldId id="374" r:id="rId25"/>
    <p:sldId id="364" r:id="rId26"/>
    <p:sldId id="367" r:id="rId27"/>
    <p:sldId id="379" r:id="rId28"/>
    <p:sldId id="361" r:id="rId29"/>
    <p:sldId id="363" r:id="rId30"/>
    <p:sldId id="327" r:id="rId31"/>
    <p:sldId id="341" r:id="rId32"/>
    <p:sldId id="340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yd-Rodriguez, Vanessa" initials="FV" lastIdx="1" clrIdx="0">
    <p:extLst>
      <p:ext uri="{19B8F6BF-5375-455C-9EA6-DF929625EA0E}">
        <p15:presenceInfo xmlns:p15="http://schemas.microsoft.com/office/powerpoint/2012/main" userId="S::VFloyd-Rodriguez@oaklandnet.com::9881a681-db39-41f0-aea3-9619d479b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EBA"/>
    <a:srgbClr val="E5D19F"/>
    <a:srgbClr val="990000"/>
    <a:srgbClr val="66CCFF"/>
    <a:srgbClr val="99CCFF"/>
    <a:srgbClr val="800000"/>
    <a:srgbClr val="006699"/>
    <a:srgbClr val="6600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4" autoAdjust="0"/>
    <p:restoredTop sz="75037" autoAdjust="0"/>
  </p:normalViewPr>
  <p:slideViewPr>
    <p:cSldViewPr>
      <p:cViewPr varScale="1">
        <p:scale>
          <a:sx n="46" d="100"/>
          <a:sy n="46" d="100"/>
        </p:scale>
        <p:origin x="9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8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t" anchorCtr="0" compatLnSpc="1">
            <a:prstTxWarp prst="textNoShape">
              <a:avLst/>
            </a:prstTxWarp>
          </a:bodyPr>
          <a:lstStyle>
            <a:lvl1pPr defTabSz="931826">
              <a:defRPr sz="1200"/>
            </a:lvl1pPr>
          </a:lstStyle>
          <a:p>
            <a:r>
              <a:rPr lang="en-US" dirty="0"/>
              <a:t>Oakland Community Action Partnership / 2012 - 2013 CAP Plan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t" anchorCtr="0" compatLnSpc="1">
            <a:prstTxWarp prst="textNoShape">
              <a:avLst/>
            </a:prstTxWarp>
          </a:bodyPr>
          <a:lstStyle>
            <a:lvl1pPr algn="r" defTabSz="931826">
              <a:defRPr sz="120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b" anchorCtr="0" compatLnSpc="1">
            <a:prstTxWarp prst="textNoShape">
              <a:avLst/>
            </a:prstTxWarp>
          </a:bodyPr>
          <a:lstStyle>
            <a:lvl1pPr defTabSz="931826">
              <a:defRPr sz="1200"/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b" anchorCtr="0" compatLnSpc="1">
            <a:prstTxWarp prst="textNoShape">
              <a:avLst/>
            </a:prstTxWarp>
          </a:bodyPr>
          <a:lstStyle>
            <a:lvl1pPr algn="r" defTabSz="931826">
              <a:defRPr sz="1200"/>
            </a:lvl1pPr>
          </a:lstStyle>
          <a:p>
            <a:fld id="{D780ACFB-BC27-4422-9FBD-96CBEC9A39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3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t" anchorCtr="0" compatLnSpc="1">
            <a:prstTxWarp prst="textNoShape">
              <a:avLst/>
            </a:prstTxWarp>
          </a:bodyPr>
          <a:lstStyle>
            <a:lvl1pPr defTabSz="931826">
              <a:defRPr sz="1200"/>
            </a:lvl1pPr>
          </a:lstStyle>
          <a:p>
            <a:r>
              <a:rPr lang="en-US" dirty="0"/>
              <a:t>Oakland Community Action Partnership / 2012 - 2013 CAP Plan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t" anchorCtr="0" compatLnSpc="1">
            <a:prstTxWarp prst="textNoShape">
              <a:avLst/>
            </a:prstTxWarp>
          </a:bodyPr>
          <a:lstStyle>
            <a:lvl1pPr algn="r" defTabSz="931826">
              <a:defRPr sz="1200"/>
            </a:lvl1pPr>
          </a:lstStyle>
          <a:p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b" anchorCtr="0" compatLnSpc="1">
            <a:prstTxWarp prst="textNoShape">
              <a:avLst/>
            </a:prstTxWarp>
          </a:bodyPr>
          <a:lstStyle>
            <a:lvl1pPr defTabSz="931826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8" rIns="93173" bIns="46588" numCol="1" anchor="b" anchorCtr="0" compatLnSpc="1">
            <a:prstTxWarp prst="textNoShape">
              <a:avLst/>
            </a:prstTxWarp>
          </a:bodyPr>
          <a:lstStyle>
            <a:lvl1pPr algn="r" defTabSz="931826">
              <a:defRPr sz="1200"/>
            </a:lvl1pPr>
          </a:lstStyle>
          <a:p>
            <a:fld id="{8D07CAD9-B120-4F44-AF5E-94D6AFF039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Welcome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n-lt"/>
              </a:rPr>
              <a:t>Forms you will receive: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Process: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AC-OCAP Program Monitoring/Site Visits Overview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year 1,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will include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desk audit and a site visit.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desk audit will require you to send documents to AC-OCAP staff for review; and then we will make visits in the Fall.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 visit builds on the desk audit by reviewing agencies’ fiscal, operations, and programming policies and practices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Narrative Progress Report (Mid-year/Annual)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Twice a year grantees are required to report on the program services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outcomes laid out in the scope of 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AC-OCAP staff will use these reports to complete our report to the State of California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2 and Page 4 ask about service locations and where clients are coming from; this is particularly important for those of you who are funded for Oakland and Alameda County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outcomes chart(s) on pages 5 and 6 of the sample in your packet will be sent to you with the outcomes agreed upon in your scope of work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 Characteristics Report (CSD 295: Mid-year/Annual)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comes directly from the State and records all client demographic data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form includes instructions and helpful hints;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additional “Helpful Hint” that we would add to the State’s list: the number in 11D should match 12A</a:t>
            </a:r>
            <a:endParaRPr lang="en-US" sz="10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minimize the use of the “other” column; the more often it is used, the more likely you are to get a call from us asking for an explanation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0" dirty="0"/>
              <a:t>Note that some dates fall in 2021 but these RFFs and reports still correspond to your 2020 CSBG contract that is being amended (highlighted dates).</a:t>
            </a:r>
          </a:p>
          <a:p>
            <a:endParaRPr lang="en-US" sz="1050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AC-OCAP Program Monitoring/Site Visits Overview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year 1,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monitoring will include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desk audit and a site visit.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desk audit will require you to send documents to AC-OCAP staff for review; and then we will make visits in the Fall.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site visit builds on the desk audit by reviewing agencies’ fiscal, operations, and programming policies and practices</a:t>
            </a: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60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Mid-year 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Progress Report 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allows you to share your results to date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It is due in 2 weeks - November 6.</a:t>
            </a:r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 this report, we ask that you provide a brief summary of your outcomes, activities, challenges, and key strategies, especially your COVID-19 pivot.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9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are also asked to provide success stories, customer satisfaction survey results, and to identify where your participants are coming from in Alameda County and Oakland.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0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outcomes chart(s) in your packet will have the outcomes agreed upon in your scope of work. Please note the column differences where you will input data.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The percentages in column 4 and 5 evaluate both your effectiveness in achieving the outcomes and measuring your target accuracy.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42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Client Characteristics Report (CSD 295: Mid-year/Annual)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State form records all client demographic data.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captures information about both Individuals and Households.  Please note:  A single individual served can be a household of one. 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form includes instructions and helpful hints; one additional “Helpful Hint” that we would add to the State’s list: Please minimize the use of the “other” column; the more often it is used, the more likely you are to get a call from us asking for an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9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5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 flier is also in Spanish, Vietnamese, and Chinese/Cantonese (will be sent via email)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Clients can text Oakland tech exchange in any language and receive info/services in that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aseline="0" dirty="0">
                <a:latin typeface="+mn-lt"/>
              </a:rPr>
              <a:t>Centro Legal – Immigrant rights, tenant rights, worker’s rights</a:t>
            </a:r>
          </a:p>
          <a:p>
            <a:r>
              <a:rPr lang="en-US" sz="1050" baseline="0" dirty="0">
                <a:latin typeface="+mn-lt"/>
              </a:rPr>
              <a:t>BALA – Health care access, IPV survivor representation, tenant rights/safety net access</a:t>
            </a:r>
          </a:p>
          <a:p>
            <a:r>
              <a:rPr lang="en-US" sz="1050" baseline="0" dirty="0">
                <a:latin typeface="+mn-lt"/>
              </a:rPr>
              <a:t>BACS/Catholic Charities – housing, crisis response, mental health support, family support, legal assistance</a:t>
            </a:r>
          </a:p>
          <a:p>
            <a:endParaRPr lang="en-US" sz="1050" baseline="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Housekeeping: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All instructions and forms you will be expected to fill out will be sent to you electronically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FYI – there will be a separate attachment with all grantee contact info to follow this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2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>
                <a:latin typeface="+mn-lt"/>
              </a:rPr>
              <a:t>The National Performance Indicators (NPIs) relate</a:t>
            </a:r>
            <a:r>
              <a:rPr lang="en-US" sz="1050" baseline="0" dirty="0">
                <a:latin typeface="+mn-lt"/>
              </a:rPr>
              <a:t> to the 801 and progress/outcomes reports that grantees submit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</a:rPr>
              <a:t>The outcomes chart in your scope of work shows which NPI(s) you are responsible for reporting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</a:rPr>
              <a:t>Your progress reports should show what activities you have undertaken towards meeting those outcomes</a:t>
            </a:r>
          </a:p>
          <a:p>
            <a:endParaRPr lang="en-US" sz="1050" baseline="0" dirty="0">
              <a:latin typeface="+mn-lt"/>
            </a:endParaRPr>
          </a:p>
          <a:p>
            <a:r>
              <a:rPr lang="en-US" sz="1050" baseline="0" dirty="0">
                <a:latin typeface="+mn-lt"/>
              </a:rPr>
              <a:t>In your folder: National Performance Indicator sheet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>
                <a:latin typeface="+mn-lt"/>
              </a:rPr>
              <a:t>These are the outcomes achieved</a:t>
            </a:r>
            <a:r>
              <a:rPr lang="en-US" sz="1050" baseline="0" dirty="0">
                <a:latin typeface="+mn-lt"/>
              </a:rPr>
              <a:t> by AC-OCAP grantees in 2019</a:t>
            </a:r>
            <a:endParaRPr lang="en-US" sz="105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None/>
            </a:pPr>
            <a:r>
              <a:rPr lang="en-US" sz="1050" dirty="0">
                <a:latin typeface="+mn-lt"/>
                <a:cs typeface="Arial" panose="020B0604020202020204" pitchFamily="34" charset="0"/>
              </a:rPr>
              <a:t>HHS</a:t>
            </a:r>
            <a:r>
              <a:rPr lang="en-US" sz="1050" baseline="0" dirty="0">
                <a:latin typeface="+mn-lt"/>
                <a:cs typeface="Arial" panose="020B0604020202020204" pitchFamily="34" charset="0"/>
              </a:rPr>
              <a:t> vs. HUD, WIOA or other income thresholds:</a:t>
            </a:r>
            <a:endParaRPr lang="en-US" sz="1050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dirty="0">
                <a:latin typeface="+mn-lt"/>
                <a:cs typeface="Arial" panose="020B0604020202020204" pitchFamily="34" charset="0"/>
              </a:rPr>
              <a:t>2020 100% HHS Poverty Guidelines for an individual is </a:t>
            </a:r>
            <a:r>
              <a:rPr lang="en-US" sz="1050" b="1" dirty="0">
                <a:latin typeface="+mn-lt"/>
                <a:cs typeface="Arial" panose="020B0604020202020204" pitchFamily="34" charset="0"/>
              </a:rPr>
              <a:t>$12,760 </a:t>
            </a:r>
            <a:r>
              <a:rPr lang="en-US" sz="1050" b="0" dirty="0">
                <a:latin typeface="+mn-lt"/>
                <a:cs typeface="Arial" panose="020B0604020202020204" pitchFamily="34" charset="0"/>
              </a:rPr>
              <a:t>for an individual; </a:t>
            </a:r>
            <a:r>
              <a:rPr lang="en-US" sz="1050" b="1" dirty="0">
                <a:latin typeface="+mn-lt"/>
                <a:cs typeface="Arial" panose="020B0604020202020204" pitchFamily="34" charset="0"/>
              </a:rPr>
              <a:t>$26,200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 for a family of 4 </a:t>
            </a: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+mn-lt"/>
                <a:cs typeface="Arial" panose="020B0604020202020204" pitchFamily="34" charset="0"/>
              </a:rPr>
              <a:t>Example</a:t>
            </a:r>
            <a:r>
              <a:rPr lang="en-US" sz="1050" baseline="0" dirty="0">
                <a:latin typeface="+mn-lt"/>
                <a:cs typeface="Arial" panose="020B0604020202020204" pitchFamily="34" charset="0"/>
              </a:rPr>
              <a:t>: To be considered “extremely low income” by HUD’s definition, your annual income must at or below 30% </a:t>
            </a:r>
            <a:r>
              <a:rPr lang="en-US" sz="1050" u="sng" baseline="0" dirty="0">
                <a:latin typeface="+mn-lt"/>
                <a:cs typeface="Arial" panose="020B0604020202020204" pitchFamily="34" charset="0"/>
              </a:rPr>
              <a:t>Area Median Income</a:t>
            </a:r>
            <a:r>
              <a:rPr lang="en-US" sz="1050" baseline="0" dirty="0">
                <a:latin typeface="+mn-lt"/>
                <a:cs typeface="Arial" panose="020B0604020202020204" pitchFamily="34" charset="0"/>
              </a:rPr>
              <a:t>; in Alameda County, 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  <a:cs typeface="Arial" panose="020B0604020202020204" pitchFamily="34" charset="0"/>
              </a:rPr>
              <a:t>For a household of one: 30% AMI = $27,450; and 100% HHS federal poverty level is $12,760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  <a:cs typeface="Arial" panose="020B0604020202020204" pitchFamily="34" charset="0"/>
              </a:rPr>
              <a:t>Household of four: 30% AMI = $39,150; and 100% HHS federal poverty level is $26,200</a:t>
            </a:r>
            <a:endParaRPr lang="en-US" sz="1050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dirty="0">
                <a:latin typeface="+mn-lt"/>
                <a:cs typeface="Arial" panose="020B0604020202020204" pitchFamily="34" charset="0"/>
              </a:rPr>
              <a:t>If a household</a:t>
            </a:r>
            <a:r>
              <a:rPr lang="en-US" sz="1050" baseline="0" dirty="0">
                <a:latin typeface="+mn-lt"/>
                <a:cs typeface="Arial" panose="020B0604020202020204" pitchFamily="34" charset="0"/>
              </a:rPr>
              <a:t> has zero income, they need to self-declare; we will talk about that more on the next slide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None/>
            </a:pPr>
            <a:endParaRPr lang="en-US" sz="1050" baseline="0" dirty="0">
              <a:latin typeface="+mn-lt"/>
              <a:cs typeface="Arial" panose="020B0604020202020204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  <a:cs typeface="Arial" panose="020B0604020202020204" pitchFamily="34" charset="0"/>
              </a:rPr>
              <a:t>We look at household income, not just the income of the individual being served.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  <a:cs typeface="Arial" panose="020B0604020202020204" pitchFamily="34" charset="0"/>
              </a:rPr>
              <a:t>If you’re serving 1 adult in a 2 adult household, both incomes are counted</a:t>
            </a:r>
          </a:p>
          <a:p>
            <a:pPr marL="628650" lvl="1" indent="-17145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  <a:cs typeface="Arial" panose="020B0604020202020204" pitchFamily="34" charset="0"/>
              </a:rPr>
              <a:t>The exception is if you are serving an emancipated youth; if they are not being claimed as a dependent on anyone’s taxes, no other income needs to be considered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aseline="0" dirty="0">
                <a:latin typeface="+mn-lt"/>
              </a:rPr>
              <a:t>We asked for a copy of your intake form to see how you are documenting client data. We need to see how you are recording: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</a:rPr>
              <a:t>Household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</a:rPr>
              <a:t>Household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+mn-lt"/>
              </a:rPr>
              <a:t>Address/location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aseline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50" baseline="0" dirty="0">
                <a:latin typeface="+mn-lt"/>
              </a:rPr>
              <a:t>The zero income certification can be part of your intake form, or a separate document you and the client complete and put in their 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baseline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50" baseline="0" dirty="0">
                <a:latin typeface="+mn-lt"/>
              </a:rPr>
              <a:t>The Golden Rule of CSBG is eligibility, and it often requires additional documentation or extra steps for agencies who generally use a different poverty definition or intake process.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50" baseline="0" dirty="0"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baseline="0" dirty="0">
                <a:latin typeface="+mn-lt"/>
              </a:rPr>
              <a:t>Why is this important? We will check five client files during your monitoring visit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baseline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50" baseline="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50" baseline="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912F-59B6-46DE-90E7-FB31397E23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F93A-01B4-4E1B-B1C4-F21FE7F27B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31F-7926-4D3C-BF2A-30B2D1F76F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9862-EB14-41BE-8C46-3F0A119ED1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617-8539-4667-ACDC-A346759974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83E2-B1F7-4513-8241-7710EC499E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A281-211A-4731-BE19-35E04696B5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8752-F74A-434D-8D15-0B17A3A801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75B5-B351-42D4-BBBB-006BBFB5F5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A19B-A03F-48D6-AFD5-858F0551B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87E5-9793-4105-BA13-F69F89B30C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A603-9EA7-4B09-935A-7F72D1A9FE8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95288" indent="-39528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16827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144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573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ac-ocap.com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oca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trumcs.org/images/pdfs/LiHEAPEngAppColorWEB2020.pdf" TargetMode="External"/><Relationship Id="rId2" Type="http://schemas.openxmlformats.org/officeDocument/2006/relationships/hyperlink" Target="https://www.techexchange.org/resource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c-ocap.com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enir.org/" TargetMode="External"/><Relationship Id="rId3" Type="http://schemas.openxmlformats.org/officeDocument/2006/relationships/hyperlink" Target="http://www.accfb.org/" TargetMode="External"/><Relationship Id="rId7" Type="http://schemas.openxmlformats.org/officeDocument/2006/relationships/hyperlink" Target="https://earnitkeepitsaveit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ylegal.org/" TargetMode="External"/><Relationship Id="rId11" Type="http://schemas.openxmlformats.org/officeDocument/2006/relationships/hyperlink" Target="http://www.heraca.org/" TargetMode="External"/><Relationship Id="rId5" Type="http://schemas.openxmlformats.org/officeDocument/2006/relationships/hyperlink" Target="https://www.cceb.org/" TargetMode="External"/><Relationship Id="rId10" Type="http://schemas.openxmlformats.org/officeDocument/2006/relationships/hyperlink" Target="https://www.alamedasocialservices.org/public/services/medical_and_health/index.cfm" TargetMode="External"/><Relationship Id="rId4" Type="http://schemas.openxmlformats.org/officeDocument/2006/relationships/hyperlink" Target="https://www.centrolegal.org/" TargetMode="External"/><Relationship Id="rId9" Type="http://schemas.openxmlformats.org/officeDocument/2006/relationships/hyperlink" Target="https://www.accfb.org/about-us/calfresh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clemons@oaklandca.gov" TargetMode="External"/><Relationship Id="rId7" Type="http://schemas.openxmlformats.org/officeDocument/2006/relationships/hyperlink" Target="mailto:draulston@oaklandc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francisco@oaklandca.gov" TargetMode="External"/><Relationship Id="rId5" Type="http://schemas.openxmlformats.org/officeDocument/2006/relationships/hyperlink" Target="mailto:dwilliams5@oaklandca.gov" TargetMode="External"/><Relationship Id="rId4" Type="http://schemas.openxmlformats.org/officeDocument/2006/relationships/hyperlink" Target="mailto:vfloyd-rodriguez@oaklandc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ocap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382000" cy="20574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Alameda County-Oakland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Community Action Partnership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CSBG Grantee Orientation Meeting 2020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www.AC-OCAP.com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6300" y="2919361"/>
            <a:ext cx="7391400" cy="2881873"/>
            <a:chOff x="436467" y="2259280"/>
            <a:chExt cx="7883626" cy="3614440"/>
          </a:xfrm>
        </p:grpSpPr>
        <p:pic>
          <p:nvPicPr>
            <p:cNvPr id="2254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88842">
              <a:off x="6066117" y="2434272"/>
              <a:ext cx="2253976" cy="235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21" descr="parents_w_chil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474179">
              <a:off x="436467" y="2466495"/>
              <a:ext cx="2219325" cy="206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38400" y="2286458"/>
              <a:ext cx="2438400" cy="213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073" y="4768671"/>
              <a:ext cx="1952784" cy="11050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4875419" y="2259280"/>
              <a:ext cx="1241330" cy="2315369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2" y="6542240"/>
            <a:ext cx="1743740" cy="304800"/>
          </a:xfrm>
        </p:spPr>
        <p:txBody>
          <a:bodyPr/>
          <a:lstStyle/>
          <a:p>
            <a:pPr algn="l"/>
            <a:fld id="{528D912F-59B6-46DE-90E7-FB31397E23B4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l"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534400" cy="1143000"/>
          </a:xfrm>
          <a:solidFill>
            <a:srgbClr val="99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V. January 2020 – March 2021 CSBG Contract Amendment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" y="2000626"/>
            <a:ext cx="8458200" cy="243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Request for Funds #5, #6, and #7 </a:t>
            </a:r>
            <a:r>
              <a:rPr lang="en-US" sz="2000" dirty="0">
                <a:latin typeface="Calibri" panose="020F0502020204030204" pitchFamily="34" charset="0"/>
              </a:rPr>
              <a:t>(if needed) 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Progress Report &amp; Client Characteristics Report (CCR 295)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Annual Report &amp; Client Characteristics Report (CCR 295)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Desk Audit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FF6682B-0DFA-426B-866E-2960B77F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ACEA07-2576-4378-B2D7-ABE19B4B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CD98-DB5C-48DF-9398-819BF9B6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5572"/>
            <a:ext cx="8229600" cy="715962"/>
          </a:xfrm>
          <a:solidFill>
            <a:srgbClr val="990000"/>
          </a:solidFill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VI. 2020 CSBG Reporting Due Dates &amp;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E623B-E237-4620-8090-D646053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444500" cy="349892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97561-5F92-4BFD-AE20-E87600329D5B}"/>
              </a:ext>
            </a:extLst>
          </p:cNvPr>
          <p:cNvSpPr txBox="1"/>
          <p:nvPr/>
        </p:nvSpPr>
        <p:spPr>
          <a:xfrm>
            <a:off x="676532" y="5483423"/>
            <a:ext cx="779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 If this will be your final invoice then your final report will also be due Jan 20, 2021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9B573B-9972-49DD-A8F7-45BF86463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4E4073-8880-4BD9-AFBC-403BDFBDE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3453"/>
              </p:ext>
            </p:extLst>
          </p:nvPr>
        </p:nvGraphicFramePr>
        <p:xfrm>
          <a:off x="676531" y="1368623"/>
          <a:ext cx="7790937" cy="4038600"/>
        </p:xfrm>
        <a:graphic>
          <a:graphicData uri="http://schemas.openxmlformats.org/drawingml/2006/table">
            <a:tbl>
              <a:tblPr firstRow="1" firstCol="1" bandRow="1"/>
              <a:tblGrid>
                <a:gridCol w="2737356">
                  <a:extLst>
                    <a:ext uri="{9D8B030D-6E8A-4147-A177-3AD203B41FA5}">
                      <a16:colId xmlns:a16="http://schemas.microsoft.com/office/drawing/2014/main" val="2178395417"/>
                    </a:ext>
                  </a:extLst>
                </a:gridCol>
                <a:gridCol w="3158488">
                  <a:extLst>
                    <a:ext uri="{9D8B030D-6E8A-4147-A177-3AD203B41FA5}">
                      <a16:colId xmlns:a16="http://schemas.microsoft.com/office/drawing/2014/main" val="2310694803"/>
                    </a:ext>
                  </a:extLst>
                </a:gridCol>
                <a:gridCol w="1895093">
                  <a:extLst>
                    <a:ext uri="{9D8B030D-6E8A-4147-A177-3AD203B41FA5}">
                      <a16:colId xmlns:a16="http://schemas.microsoft.com/office/drawing/2014/main" val="2085546690"/>
                    </a:ext>
                  </a:extLst>
                </a:gridCol>
              </a:tblGrid>
              <a:tr h="551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 TYPE/FUNDING REIMBURSEMENTS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 DATE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40248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1, 2020 – October 31,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Client Characteristic Report (CCR) &amp; Mid-Year Progress Report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November 6,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745141"/>
                  </a:ext>
                </a:extLst>
              </a:tr>
              <a:tr h="642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September 1, 2020  – October 31,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5: Request for Funds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November 20,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9000"/>
                  </a:ext>
                </a:extLst>
              </a:tr>
              <a:tr h="430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2020 – November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Desk Audit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December 11,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09419"/>
                  </a:ext>
                </a:extLst>
              </a:tr>
              <a:tr h="642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November 1, 2020 – December 31, 2020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6**: Request for Funds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20, 2021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69924"/>
                  </a:ext>
                </a:extLst>
              </a:tr>
              <a:tr h="581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1, 2020 – March 31, 2021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Client Characteristic Report (CCR) &amp; Annual Progress Report </a:t>
                      </a:r>
                      <a:endParaRPr lang="en-US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April 9, 2021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51601"/>
                  </a:ext>
                </a:extLst>
              </a:tr>
              <a:tr h="642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January 1, 2021 – March 31, 2021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 7: Request for Funds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April 9,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9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03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60DE-0D73-45A4-8309-4649EE41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61250" y="2857501"/>
            <a:ext cx="6858001" cy="1143000"/>
          </a:xfrm>
          <a:solidFill>
            <a:srgbClr val="99000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 Mid-Year &amp; Annual Report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645D-43C7-4E4F-92F6-27CA5221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" y="6518210"/>
            <a:ext cx="6096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B949F-92E0-48AD-934F-24171DDD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99" y="150650"/>
            <a:ext cx="4913101" cy="65567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19C106-4A9F-4875-B1A1-6229A007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76530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B0A15-C9E0-4A70-8B17-7E516DD7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06843"/>
            <a:ext cx="622839" cy="35115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7170A7-9B4E-406B-A881-3B752F78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19300" y="2857500"/>
            <a:ext cx="6858000" cy="1143000"/>
          </a:xfrm>
          <a:solidFill>
            <a:srgbClr val="99000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VI. Mid-Year &amp; Annual Report Template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B90E3-4803-4190-A246-0B9474D6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62" y="261617"/>
            <a:ext cx="5347238" cy="633476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CCB00FD-BEE9-4270-8A78-EEB28820D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82182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26C84-6A6F-4EC7-A198-0526F938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479720"/>
            <a:ext cx="457201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78E21A-D47E-4B34-A343-BF06B8555ED8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995213" y="2857500"/>
            <a:ext cx="6858000" cy="1143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 Mid-Year &amp; Annual Report Template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ED6A7-2A76-43AA-8B3B-B6120C24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87" y="938212"/>
            <a:ext cx="5843312" cy="149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2F883-B6E0-4F24-ABA0-92DC264E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287" y="2493845"/>
            <a:ext cx="5843313" cy="2940167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7577775-9CFB-44B3-8A3C-C5B620C1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14544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F34DA-E2D2-416F-AFED-9F999C0C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9862-EB14-41BE-8C46-3F0A119ED11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79184-F189-4479-A7B8-CAA5D9252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332" y="381000"/>
            <a:ext cx="7363068" cy="5715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4EBCC2-2C40-4F0E-AC56-5323738BD2D8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628899" y="2857500"/>
            <a:ext cx="6858000" cy="1143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Mid-Year &amp; Annual Report Template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646D22-0661-4F62-856F-A366464F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369789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8A3A19-41DE-4F5D-B11D-AC7706AC67A1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095500" y="2857500"/>
            <a:ext cx="6858000" cy="1143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VI. Mid-Year &amp; Annual Report Template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45EB3-E5B0-4B3C-8827-B4FC300D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24C6ADF-535B-47C8-A96C-4FF85D155DEA}"/>
              </a:ext>
            </a:extLst>
          </p:cNvPr>
          <p:cNvSpPr txBox="1">
            <a:spLocks/>
          </p:cNvSpPr>
          <p:nvPr/>
        </p:nvSpPr>
        <p:spPr bwMode="auto">
          <a:xfrm>
            <a:off x="0" y="6497146"/>
            <a:ext cx="555976" cy="3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4659862-EB14-41BE-8C46-3F0A119ED11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E567DB-60A3-4F3C-B7B5-B97E5DEC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6553200" cy="63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5791E-29A7-4F22-B962-60D26E16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19301" y="2857500"/>
            <a:ext cx="6858000" cy="1143000"/>
          </a:xfrm>
          <a:solidFill>
            <a:srgbClr val="990000"/>
          </a:solidFill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VI. Client Characteristics Report   (CSD 295)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80F1C69-97BB-4F6B-8CFC-E6878D65D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312582"/>
              </p:ext>
            </p:extLst>
          </p:nvPr>
        </p:nvGraphicFramePr>
        <p:xfrm>
          <a:off x="2285998" y="136525"/>
          <a:ext cx="5943602" cy="6584946"/>
        </p:xfrm>
        <a:graphic>
          <a:graphicData uri="http://schemas.openxmlformats.org/drawingml/2006/table">
            <a:tbl>
              <a:tblPr/>
              <a:tblGrid>
                <a:gridCol w="106453">
                  <a:extLst>
                    <a:ext uri="{9D8B030D-6E8A-4147-A177-3AD203B41FA5}">
                      <a16:colId xmlns:a16="http://schemas.microsoft.com/office/drawing/2014/main" val="1399139180"/>
                    </a:ext>
                  </a:extLst>
                </a:gridCol>
                <a:gridCol w="106453">
                  <a:extLst>
                    <a:ext uri="{9D8B030D-6E8A-4147-A177-3AD203B41FA5}">
                      <a16:colId xmlns:a16="http://schemas.microsoft.com/office/drawing/2014/main" val="1385055711"/>
                    </a:ext>
                  </a:extLst>
                </a:gridCol>
                <a:gridCol w="629846">
                  <a:extLst>
                    <a:ext uri="{9D8B030D-6E8A-4147-A177-3AD203B41FA5}">
                      <a16:colId xmlns:a16="http://schemas.microsoft.com/office/drawing/2014/main" val="2729712492"/>
                    </a:ext>
                  </a:extLst>
                </a:gridCol>
                <a:gridCol w="612102">
                  <a:extLst>
                    <a:ext uri="{9D8B030D-6E8A-4147-A177-3AD203B41FA5}">
                      <a16:colId xmlns:a16="http://schemas.microsoft.com/office/drawing/2014/main" val="1576675576"/>
                    </a:ext>
                  </a:extLst>
                </a:gridCol>
                <a:gridCol w="532263">
                  <a:extLst>
                    <a:ext uri="{9D8B030D-6E8A-4147-A177-3AD203B41FA5}">
                      <a16:colId xmlns:a16="http://schemas.microsoft.com/office/drawing/2014/main" val="1914560606"/>
                    </a:ext>
                  </a:extLst>
                </a:gridCol>
                <a:gridCol w="532263">
                  <a:extLst>
                    <a:ext uri="{9D8B030D-6E8A-4147-A177-3AD203B41FA5}">
                      <a16:colId xmlns:a16="http://schemas.microsoft.com/office/drawing/2014/main" val="2388341502"/>
                    </a:ext>
                  </a:extLst>
                </a:gridCol>
                <a:gridCol w="514519">
                  <a:extLst>
                    <a:ext uri="{9D8B030D-6E8A-4147-A177-3AD203B41FA5}">
                      <a16:colId xmlns:a16="http://schemas.microsoft.com/office/drawing/2014/main" val="3760343881"/>
                    </a:ext>
                  </a:extLst>
                </a:gridCol>
                <a:gridCol w="248390">
                  <a:extLst>
                    <a:ext uri="{9D8B030D-6E8A-4147-A177-3AD203B41FA5}">
                      <a16:colId xmlns:a16="http://schemas.microsoft.com/office/drawing/2014/main" val="722038250"/>
                    </a:ext>
                  </a:extLst>
                </a:gridCol>
                <a:gridCol w="141937">
                  <a:extLst>
                    <a:ext uri="{9D8B030D-6E8A-4147-A177-3AD203B41FA5}">
                      <a16:colId xmlns:a16="http://schemas.microsoft.com/office/drawing/2014/main" val="119065631"/>
                    </a:ext>
                  </a:extLst>
                </a:gridCol>
                <a:gridCol w="487908">
                  <a:extLst>
                    <a:ext uri="{9D8B030D-6E8A-4147-A177-3AD203B41FA5}">
                      <a16:colId xmlns:a16="http://schemas.microsoft.com/office/drawing/2014/main" val="316629549"/>
                    </a:ext>
                  </a:extLst>
                </a:gridCol>
                <a:gridCol w="683070">
                  <a:extLst>
                    <a:ext uri="{9D8B030D-6E8A-4147-A177-3AD203B41FA5}">
                      <a16:colId xmlns:a16="http://schemas.microsoft.com/office/drawing/2014/main" val="3899547787"/>
                    </a:ext>
                  </a:extLst>
                </a:gridCol>
                <a:gridCol w="904847">
                  <a:extLst>
                    <a:ext uri="{9D8B030D-6E8A-4147-A177-3AD203B41FA5}">
                      <a16:colId xmlns:a16="http://schemas.microsoft.com/office/drawing/2014/main" val="4187560947"/>
                    </a:ext>
                  </a:extLst>
                </a:gridCol>
                <a:gridCol w="443551">
                  <a:extLst>
                    <a:ext uri="{9D8B030D-6E8A-4147-A177-3AD203B41FA5}">
                      <a16:colId xmlns:a16="http://schemas.microsoft.com/office/drawing/2014/main" val="1455027826"/>
                    </a:ext>
                  </a:extLst>
                </a:gridCol>
              </a:tblGrid>
              <a:tr h="17106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Module 4, Section C: All Characteristics Report - Data Entry Form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18559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Goal 1: Individuals and Families with low-incomes are stable and achieve economic security.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69433"/>
                  </a:ext>
                </a:extLst>
              </a:tr>
              <a:tr h="17106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0455"/>
                  </a:ext>
                </a:extLst>
              </a:tr>
              <a:tr h="13308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CSBG Eligible Entity Reporting: 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19357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48609"/>
                  </a:ext>
                </a:extLst>
              </a:tr>
              <a:tr h="2543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A. Total unduplicated number of all INDIVIDUALS about whom one or more characteristics were obtained:</a:t>
                      </a: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56985"/>
                  </a:ext>
                </a:extLst>
              </a:tr>
              <a:tr h="2543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600" b="1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B. Total unduplicated number of all HOUSEHOLDS about whom one or more characteristics were obtained: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59840"/>
                  </a:ext>
                </a:extLst>
              </a:tr>
              <a:tr h="17300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C. INDIVIDUAL LEVEL CHARACTERISTICS</a:t>
                      </a: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34483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Gender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Ethnicity/Race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09647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Ethnicity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41963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a.1. Hispanic, Latino or Spanish Origins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50810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a.2. Not Hispanic, Latino or Spanish Origins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9322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a.3. 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23704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a.4. 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214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93971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Age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Race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415741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0-5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b.1. American Indian or Alaska Native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7481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6-13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b.2. Asian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8085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14-17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b.3. Black or African American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5491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18-24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b.4. Native Hawaiian and Other Pacific Islander 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8594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25-44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b.5. White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81571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b.6. Other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3378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b.7. Multi-race (two or more of the above)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11057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b.8. 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13813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b.9. 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43023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75+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39442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Military Status (Individuals 18+)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3014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Veteran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29273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Active Military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488451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Education Levels 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7361"/>
                  </a:ext>
                </a:extLst>
              </a:tr>
              <a:tr h="166350"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[ages 14-24]</a:t>
                      </a: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[ages 25+]</a:t>
                      </a:r>
                    </a:p>
                  </a:txBody>
                  <a:tcPr marL="3246" marR="3246" marT="32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10009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0-8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59170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Grades 9-12/Non-Graduate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Work Status (Individuals 18+)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82542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 Graduate/ Equivalency Diploma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Employed Full-Time**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33125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grade + Some Post-Secondary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Employed Part-Time***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64611"/>
                  </a:ext>
                </a:extLst>
              </a:tr>
              <a:tr h="13973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or 4 years College Graduate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Migrant Seasonal Farm Worker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91082"/>
                  </a:ext>
                </a:extLst>
              </a:tr>
              <a:tr h="13308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Graduate of other post-secondary school 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Unemployed (Short-Term, 6 months or less)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50128"/>
                  </a:ext>
                </a:extLst>
              </a:tr>
              <a:tr h="13308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Unknown/not reported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Unemployed (Long-Term, more than 6 months) 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27700"/>
                  </a:ext>
                </a:extLst>
              </a:tr>
              <a:tr h="13973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Unemployed (Not in Labor Force)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01655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Retired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11261"/>
                  </a:ext>
                </a:extLst>
              </a:tr>
              <a:tr h="21736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Disconnected Youth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Unknown/not reported</a:t>
                      </a: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645023"/>
                  </a:ext>
                </a:extLst>
              </a:tr>
              <a:tr h="13973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Youth ages 14-24 who are neither working or in school 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46" marR="3246" marT="3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TOTAL (auto calculated)</a:t>
                      </a:r>
                    </a:p>
                  </a:txBody>
                  <a:tcPr marL="3246" marR="3246" marT="32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46" marR="3246" marT="32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48957"/>
                  </a:ext>
                </a:extLst>
              </a:tr>
              <a:tr h="12940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46" marR="3246" marT="32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647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0E252-1968-4924-B7D0-7F90E9FD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398" y="6532863"/>
            <a:ext cx="457200" cy="252713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48DAF9-077D-4E3A-A2F4-7B711474948C}"/>
              </a:ext>
            </a:extLst>
          </p:cNvPr>
          <p:cNvSpPr/>
          <p:nvPr/>
        </p:nvSpPr>
        <p:spPr>
          <a:xfrm>
            <a:off x="2362200" y="1383527"/>
            <a:ext cx="1352384" cy="2166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B0BAE33-050B-4F39-9DA2-B3F50BCD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418259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6D6A-4ED3-4A09-A83A-A698B18F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7279" y="3109119"/>
            <a:ext cx="6858000" cy="639762"/>
          </a:xfrm>
          <a:solidFill>
            <a:srgbClr val="990000"/>
          </a:solidFill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VI. CSD 295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9AC00-6D6F-4EB2-A547-F0AFE7FA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6364" y="6581283"/>
            <a:ext cx="639764" cy="307975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75FD68-E60B-4083-BBF5-81CB82ABA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352895"/>
              </p:ext>
            </p:extLst>
          </p:nvPr>
        </p:nvGraphicFramePr>
        <p:xfrm>
          <a:off x="1600203" y="304800"/>
          <a:ext cx="6705597" cy="6187539"/>
        </p:xfrm>
        <a:graphic>
          <a:graphicData uri="http://schemas.openxmlformats.org/drawingml/2006/table">
            <a:tbl>
              <a:tblPr/>
              <a:tblGrid>
                <a:gridCol w="124467">
                  <a:extLst>
                    <a:ext uri="{9D8B030D-6E8A-4147-A177-3AD203B41FA5}">
                      <a16:colId xmlns:a16="http://schemas.microsoft.com/office/drawing/2014/main" val="4135510983"/>
                    </a:ext>
                  </a:extLst>
                </a:gridCol>
                <a:gridCol w="124467">
                  <a:extLst>
                    <a:ext uri="{9D8B030D-6E8A-4147-A177-3AD203B41FA5}">
                      <a16:colId xmlns:a16="http://schemas.microsoft.com/office/drawing/2014/main" val="2906805453"/>
                    </a:ext>
                  </a:extLst>
                </a:gridCol>
                <a:gridCol w="492677">
                  <a:extLst>
                    <a:ext uri="{9D8B030D-6E8A-4147-A177-3AD203B41FA5}">
                      <a16:colId xmlns:a16="http://schemas.microsoft.com/office/drawing/2014/main" val="3657415045"/>
                    </a:ext>
                  </a:extLst>
                </a:gridCol>
                <a:gridCol w="715678">
                  <a:extLst>
                    <a:ext uri="{9D8B030D-6E8A-4147-A177-3AD203B41FA5}">
                      <a16:colId xmlns:a16="http://schemas.microsoft.com/office/drawing/2014/main" val="3127860305"/>
                    </a:ext>
                  </a:extLst>
                </a:gridCol>
                <a:gridCol w="622328">
                  <a:extLst>
                    <a:ext uri="{9D8B030D-6E8A-4147-A177-3AD203B41FA5}">
                      <a16:colId xmlns:a16="http://schemas.microsoft.com/office/drawing/2014/main" val="2503188197"/>
                    </a:ext>
                  </a:extLst>
                </a:gridCol>
                <a:gridCol w="622328">
                  <a:extLst>
                    <a:ext uri="{9D8B030D-6E8A-4147-A177-3AD203B41FA5}">
                      <a16:colId xmlns:a16="http://schemas.microsoft.com/office/drawing/2014/main" val="2830817816"/>
                    </a:ext>
                  </a:extLst>
                </a:gridCol>
                <a:gridCol w="601585">
                  <a:extLst>
                    <a:ext uri="{9D8B030D-6E8A-4147-A177-3AD203B41FA5}">
                      <a16:colId xmlns:a16="http://schemas.microsoft.com/office/drawing/2014/main" val="3523357818"/>
                    </a:ext>
                  </a:extLst>
                </a:gridCol>
                <a:gridCol w="290420">
                  <a:extLst>
                    <a:ext uri="{9D8B030D-6E8A-4147-A177-3AD203B41FA5}">
                      <a16:colId xmlns:a16="http://schemas.microsoft.com/office/drawing/2014/main" val="1718991646"/>
                    </a:ext>
                  </a:extLst>
                </a:gridCol>
                <a:gridCol w="165955">
                  <a:extLst>
                    <a:ext uri="{9D8B030D-6E8A-4147-A177-3AD203B41FA5}">
                      <a16:colId xmlns:a16="http://schemas.microsoft.com/office/drawing/2014/main" val="2461916824"/>
                    </a:ext>
                  </a:extLst>
                </a:gridCol>
                <a:gridCol w="570469">
                  <a:extLst>
                    <a:ext uri="{9D8B030D-6E8A-4147-A177-3AD203B41FA5}">
                      <a16:colId xmlns:a16="http://schemas.microsoft.com/office/drawing/2014/main" val="3871047588"/>
                    </a:ext>
                  </a:extLst>
                </a:gridCol>
                <a:gridCol w="798656">
                  <a:extLst>
                    <a:ext uri="{9D8B030D-6E8A-4147-A177-3AD203B41FA5}">
                      <a16:colId xmlns:a16="http://schemas.microsoft.com/office/drawing/2014/main" val="1664602766"/>
                    </a:ext>
                  </a:extLst>
                </a:gridCol>
                <a:gridCol w="1057959">
                  <a:extLst>
                    <a:ext uri="{9D8B030D-6E8A-4147-A177-3AD203B41FA5}">
                      <a16:colId xmlns:a16="http://schemas.microsoft.com/office/drawing/2014/main" val="1738582820"/>
                    </a:ext>
                  </a:extLst>
                </a:gridCol>
                <a:gridCol w="518608">
                  <a:extLst>
                    <a:ext uri="{9D8B030D-6E8A-4147-A177-3AD203B41FA5}">
                      <a16:colId xmlns:a16="http://schemas.microsoft.com/office/drawing/2014/main" val="1369796442"/>
                    </a:ext>
                  </a:extLst>
                </a:gridCol>
              </a:tblGrid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Health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Individuals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14194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574595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Disabling Condition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95416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disabling condition is a physical or mental impairment that substantially limits one or more major life activities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09907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69278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8448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Health Insurance*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94038"/>
                  </a:ext>
                </a:extLst>
              </a:tr>
              <a:tr h="21973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*If an individual reported that they had Health Insurance please identify the source of health insurance below.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200058"/>
                  </a:ext>
                </a:extLst>
              </a:tr>
              <a:tr h="227577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Insurance Sources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72523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c.1. Medicaid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85239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c.2. Medicare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259293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c.3. State Children’s Health Insurance Program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693035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c.4. State Health Insurance for Adults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36567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c.5. Military Health Care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59291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c.6. Direct-Purchase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11466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c.7. Employment Based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76192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c.8. Unknown/not reported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475411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c.9. TOTAL (auto calculated)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61" marR="4161" marT="41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11125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5983"/>
                  </a:ext>
                </a:extLst>
              </a:tr>
              <a:tr h="31178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D. HOUSEHOLD LEVEL CHARACTERISTICS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18133"/>
                  </a:ext>
                </a:extLst>
              </a:tr>
              <a:tr h="40757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Household Type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Households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Sources of Household Income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Households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05229"/>
                  </a:ext>
                </a:extLst>
              </a:tr>
              <a:tr h="15171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Single Person (should be equal to 10a)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Income from Employment Only 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73307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Two Adults NO Children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Income from Employment and Other Income Source  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182737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Single Parent Female</a:t>
                      </a:r>
                    </a:p>
                  </a:txBody>
                  <a:tcPr marL="4161" marR="4161" marT="4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Income from Employment, Other Income Source,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08700"/>
                  </a:ext>
                </a:extLst>
              </a:tr>
              <a:tr h="14125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Single Parent Male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and Non-Cash Benefits 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028132"/>
                  </a:ext>
                </a:extLst>
              </a:tr>
              <a:tr h="13934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Two Parent Household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Income from Employment and Non-Cash Benefits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11468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Non-related Adults with Children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Other Income Source Only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58787"/>
                  </a:ext>
                </a:extLst>
              </a:tr>
              <a:tr h="273464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Multigenerational Household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Other Income Source and Non-Cash Benefits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2500"/>
                  </a:ext>
                </a:extLst>
              </a:tr>
              <a:tr h="14125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Other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No Income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38278"/>
                  </a:ext>
                </a:extLst>
              </a:tr>
              <a:tr h="14125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Unknown/not reported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Non-Cash Benefits Only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160736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TOTAL (auto calculated)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61" marR="4161" marT="41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4161" marR="4161" marT="41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Unknown/not reported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1" marR="4161" marT="41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79893"/>
                  </a:ext>
                </a:extLst>
              </a:tr>
              <a:tr h="1569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for Item 9 should not exceed Item B in this report</a:t>
                      </a: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TOTAL (auto calculated)</a:t>
                      </a:r>
                    </a:p>
                  </a:txBody>
                  <a:tcPr marL="4161" marR="4161" marT="416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1" marR="4161" marT="41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61" marR="4161" marT="41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5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5B5253-A70C-4CA1-979E-76C3A99783F4}"/>
              </a:ext>
            </a:extLst>
          </p:cNvPr>
          <p:cNvSpPr/>
          <p:nvPr/>
        </p:nvSpPr>
        <p:spPr>
          <a:xfrm>
            <a:off x="1676403" y="3962400"/>
            <a:ext cx="1828800" cy="228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90484D-DB26-448F-BD11-028A0F90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394331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FDE3-B981-43BB-87A1-1024FB43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14601" y="3124197"/>
            <a:ext cx="6858001" cy="609599"/>
          </a:xfrm>
          <a:solidFill>
            <a:srgbClr val="99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Sample RFF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7EB7-CB6C-4FE5-A419-F87CF3C3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8601" y="6479720"/>
            <a:ext cx="7620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C4E3CB-BCC0-46C9-888E-A53A59B63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3779"/>
              </p:ext>
            </p:extLst>
          </p:nvPr>
        </p:nvGraphicFramePr>
        <p:xfrm>
          <a:off x="1410249" y="-274440"/>
          <a:ext cx="5752551" cy="740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Acrobat Document" r:id="rId3" imgW="3886052" imgH="5003565" progId="Acrobat.Document.11">
                  <p:embed/>
                </p:oleObj>
              </mc:Choice>
              <mc:Fallback>
                <p:oleObj name="Acrobat Document" r:id="rId3" imgW="3886052" imgH="500356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249" y="-274440"/>
                        <a:ext cx="5752551" cy="740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5EA4A6-753B-4D0D-A1DD-407E256D0A6E}"/>
              </a:ext>
            </a:extLst>
          </p:cNvPr>
          <p:cNvSpPr txBox="1"/>
          <p:nvPr/>
        </p:nvSpPr>
        <p:spPr>
          <a:xfrm>
            <a:off x="7162800" y="9144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Invoicing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RFF Form (seen 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Category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salary statements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3C4EC-FE61-4130-905D-1DA848E1281D}"/>
              </a:ext>
            </a:extLst>
          </p:cNvPr>
          <p:cNvSpPr txBox="1"/>
          <p:nvPr/>
        </p:nvSpPr>
        <p:spPr>
          <a:xfrm>
            <a:off x="7162800" y="3980824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Invoicing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 partial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receipts in order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209FC8-30AC-42AB-A88F-D715E770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34391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576549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" y="685800"/>
            <a:ext cx="8458200" cy="61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Welcome &amp; Introductions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AC-OCAP Overview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CSBG Goals</a:t>
            </a:r>
            <a:endParaRPr lang="en-US" sz="2400" strike="sngStrike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2020 Federal Poverty Guidelines 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Jan 2020 – Mar 2021 CSBG Contract Amendment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2020 Reporting Due Dates &amp; Requirements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Dec 2020 – Mar 2022 CARES Contract 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 Jan 2021 – Dec 2021 CSBG Contract Amendment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 Resources for Grantees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 Questions &amp; Comments</a:t>
            </a:r>
          </a:p>
          <a:p>
            <a:pPr marL="514350" indent="-514350">
              <a:lnSpc>
                <a:spcPct val="150000"/>
              </a:lnSpc>
              <a:buClr>
                <a:srgbClr val="006699"/>
              </a:buClr>
              <a:buSzPct val="120000"/>
              <a:buFont typeface="+mj-lt"/>
              <a:buAutoNum type="romanUcPeriod"/>
            </a:pPr>
            <a:r>
              <a:rPr lang="en-US" sz="2400" dirty="0">
                <a:latin typeface="Calibri" panose="020F0502020204030204" pitchFamily="34" charset="0"/>
              </a:rPr>
              <a:t> Announcements &amp; Adjournment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10400" y="6542239"/>
            <a:ext cx="2133600" cy="31576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www.AC-OCAP.com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9896E72-4FA0-45C5-85D7-A2B2D857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2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BC14-866A-4C0F-8F1F-F85F25EC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4237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Desk Audit Items (Due to AC-OCAP on Dec 11, 2020):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Current organizational chart for agency, with vacancies noted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Current board roster with vacancies noted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Minutes from last two Board of Directors meetings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Current agency composite budget showing all programs, administration, and funding sources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Current program budget and expenditures (</a:t>
            </a:r>
            <a:r>
              <a:rPr lang="en-US" sz="2400" dirty="0" err="1">
                <a:latin typeface="Calibri" panose="020F0502020204030204" pitchFamily="34" charset="0"/>
              </a:rPr>
              <a:t>ytd</a:t>
            </a:r>
            <a:r>
              <a:rPr lang="en-US" sz="2400" dirty="0">
                <a:latin typeface="Calibri" panose="020F0502020204030204" pitchFamily="34" charset="0"/>
              </a:rPr>
              <a:t>) for AC-OCAP supported program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Written fiscal operating policies &amp; procedures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Most recent financial audit report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Customer satisfaction survey tool and results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Program Intake form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Federal 941 tax form and State DE 6 or 9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18A5E-A2B3-464F-A6D9-52E0AD11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400" y="6460633"/>
            <a:ext cx="533400" cy="549275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6C4D92-648A-4FAF-B47D-74F84C6E3BB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79437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bg1"/>
                </a:solidFill>
                <a:latin typeface="Calibri" panose="020F0502020204030204" pitchFamily="34" charset="0"/>
              </a:rPr>
              <a:t>Desk Audit Requirements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E90949-A1A6-4134-BD3E-312FA9F78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299050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B1AF-5732-4951-9AFB-ED837975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CARES Programming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SOW &amp; Budget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Intake form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Policies &amp; Procedures: gift cards, third party housing/rental payments, utilities (LIHEAP)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Reporting Requirements TBD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CARES Invoicing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Request for Funds Instructions &amp; Form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Advance payments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7A232-9584-4C01-8C58-2580DC4C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0500" y="6491592"/>
            <a:ext cx="5334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6D6A7A-0FE9-49F7-A64E-B670851E8545}"/>
              </a:ext>
            </a:extLst>
          </p:cNvPr>
          <p:cNvSpPr txBox="1">
            <a:spLocks/>
          </p:cNvSpPr>
          <p:nvPr/>
        </p:nvSpPr>
        <p:spPr bwMode="auto">
          <a:xfrm>
            <a:off x="457200" y="427038"/>
            <a:ext cx="8229600" cy="71596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chemeClr val="bg1"/>
                </a:solidFill>
                <a:latin typeface="Calibri" panose="020F0502020204030204" pitchFamily="34" charset="0"/>
              </a:rPr>
              <a:t>VII. December 2020 – March 2022 CARES Contract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FD7DCE-F214-4B9D-BF9C-1496E63DE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2039964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8680-1DD8-49C0-9ECB-B8848D0D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905002" y="3124201"/>
            <a:ext cx="6858002" cy="609600"/>
          </a:xfrm>
          <a:solidFill>
            <a:srgbClr val="990000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 CARES Intake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F492D-F0C2-4671-BA09-3D776BC2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67" y="127281"/>
            <a:ext cx="4738066" cy="65941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8DD07-BCFC-4DA5-A475-6EEABB9A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" y="6477000"/>
            <a:ext cx="6096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309208-4DAE-4EE2-B686-7D166674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409411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571A-8E96-44B4-96FF-8027F0F1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48682" y="3109119"/>
            <a:ext cx="6858000" cy="639762"/>
          </a:xfrm>
          <a:solidFill>
            <a:srgbClr val="990000"/>
          </a:solidFill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</a:rPr>
              <a:t> CARES Intake Form Instructions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948C4-37FF-4743-AE9F-FE3CD8EE2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52400"/>
            <a:ext cx="5181599" cy="6601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03EA-A5E4-4C92-9F51-D044146C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164" y="6498733"/>
            <a:ext cx="609600" cy="473075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A24988-D822-434A-9F0B-9FA5DA01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300070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A4FC-7BFC-4DA9-B0AD-FB287789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218"/>
            <a:ext cx="8686800" cy="573782"/>
          </a:xfrm>
          <a:solidFill>
            <a:srgbClr val="990000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 CARES Intake Instructions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3EAA-ED55-4448-BC08-90F28FD6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60325" y="6479720"/>
            <a:ext cx="6858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AF7FC-CBAB-4F61-A1A7-6D931585F53E}"/>
              </a:ext>
            </a:extLst>
          </p:cNvPr>
          <p:cNvSpPr txBox="1"/>
          <p:nvPr/>
        </p:nvSpPr>
        <p:spPr>
          <a:xfrm>
            <a:off x="7696200" y="2722825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Important Links</a:t>
            </a:r>
            <a:r>
              <a:rPr lang="en-US" sz="1200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2"/>
              </a:rPr>
              <a:t>Oakland Tech Exchange (low-cost </a:t>
            </a:r>
            <a:r>
              <a:rPr lang="en-US" sz="1200" dirty="0" err="1">
                <a:hlinkClick r:id="rId2"/>
              </a:rPr>
              <a:t>wifi</a:t>
            </a:r>
            <a:r>
              <a:rPr lang="en-US" sz="1200" dirty="0">
                <a:hlinkClick r:id="rId2"/>
              </a:rPr>
              <a:t>, computers and laptops) 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16D58-0E40-4D0A-8213-EBDAAB05A638}"/>
              </a:ext>
            </a:extLst>
          </p:cNvPr>
          <p:cNvSpPr txBox="1"/>
          <p:nvPr/>
        </p:nvSpPr>
        <p:spPr>
          <a:xfrm>
            <a:off x="7696200" y="401634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Spectrum LIHEAP Application</a:t>
            </a:r>
            <a:endParaRPr lang="en-US" sz="1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0D9FE3-CDF5-48EE-89B3-C19E1A96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EC405D-2DB9-4127-A1E8-55172C63B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77385"/>
              </p:ext>
            </p:extLst>
          </p:nvPr>
        </p:nvGraphicFramePr>
        <p:xfrm>
          <a:off x="152400" y="1143000"/>
          <a:ext cx="7451134" cy="50007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3568">
                  <a:extLst>
                    <a:ext uri="{9D8B030D-6E8A-4147-A177-3AD203B41FA5}">
                      <a16:colId xmlns:a16="http://schemas.microsoft.com/office/drawing/2014/main" val="3530482349"/>
                    </a:ext>
                  </a:extLst>
                </a:gridCol>
                <a:gridCol w="6107566">
                  <a:extLst>
                    <a:ext uri="{9D8B030D-6E8A-4147-A177-3AD203B41FA5}">
                      <a16:colId xmlns:a16="http://schemas.microsoft.com/office/drawing/2014/main" val="4222745660"/>
                    </a:ext>
                  </a:extLst>
                </a:gridCol>
              </a:tblGrid>
              <a:tr h="230914">
                <a:tc>
                  <a:txBody>
                    <a:bodyPr/>
                    <a:lstStyle/>
                    <a:p>
                      <a:pPr marL="66040" marR="0" algn="ctr">
                        <a:lnSpc>
                          <a:spcPts val="14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algn="ctr">
                        <a:lnSpc>
                          <a:spcPts val="14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12853"/>
                  </a:ext>
                </a:extLst>
              </a:tr>
              <a:tr h="263792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448945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party payments for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rent/mortgage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hotel</a:t>
                      </a:r>
                      <a:r>
                        <a:rPr lang="en-US" sz="1400" spc="1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vouchers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 to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38502"/>
                  </a:ext>
                </a:extLst>
              </a:tr>
              <a:tr h="752381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540385" lvl="0" indent="-34290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US" sz="1400" spc="-3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bill,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low-cost wifi,</a:t>
                      </a:r>
                      <a:r>
                        <a:rPr lang="en-US" sz="1400" b="1" u="sng" spc="-5">
                          <a:solidFill>
                            <a:srgbClr val="0462C1"/>
                          </a:solidFill>
                          <a:effectLst/>
                          <a:uFill>
                            <a:solidFill>
                              <a:srgbClr val="0462C1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and/or</a:t>
                      </a:r>
                      <a:r>
                        <a:rPr lang="en-US" sz="1400" spc="13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en-US" sz="1400" spc="-5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27330" lvl="0" indent="-342900" algn="l">
                        <a:spcBef>
                          <a:spcPts val="2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LIHEAP</a:t>
                      </a: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referral</a:t>
                      </a:r>
                      <a:r>
                        <a:rPr lang="en-US" sz="14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</a:t>
                      </a:r>
                      <a:r>
                        <a:rPr lang="en-US" sz="1400" spc="14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Spectrum</a:t>
                      </a:r>
                      <a:r>
                        <a:rPr lang="en-US" sz="14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400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en-US" sz="14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option.</a:t>
                      </a: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66675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Payments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made</a:t>
                      </a:r>
                      <a:r>
                        <a:rPr lang="en-US" sz="14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directly</a:t>
                      </a:r>
                      <a:r>
                        <a:rPr lang="en-US" sz="1400" spc="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PG&amp;E/utility</a:t>
                      </a:r>
                      <a:r>
                        <a:rPr lang="en-US" sz="1400" spc="17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companies</a:t>
                      </a:r>
                      <a:r>
                        <a:rPr lang="en-US" sz="1400" spc="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15268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8105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Follow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federal,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state,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400" spc="1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mandates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</a:t>
                      </a:r>
                      <a:r>
                        <a:rPr lang="en-US" sz="1400" spc="18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providing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78105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any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</a:t>
                      </a:r>
                      <a:r>
                        <a:rPr lang="en-US" sz="1400" spc="1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expenses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COVID-19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(within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reason).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22379"/>
                  </a:ext>
                </a:extLst>
              </a:tr>
              <a:tr h="623160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52730" lvl="0" indent="-342900" algn="l">
                        <a:spcBef>
                          <a:spcPts val="36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70815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Connect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clients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services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including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access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 spc="18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telework</a:t>
                      </a:r>
                      <a:r>
                        <a:rPr lang="en-US" sz="14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equipment.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marR="546100" lvl="0" indent="-342900" algn="l">
                        <a:spcBef>
                          <a:spcPts val="335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155575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Cover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costs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certificate</a:t>
                      </a:r>
                      <a:r>
                        <a:rPr lang="en-US" sz="1400" spc="19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training,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40" dirty="0" err="1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wifi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Times New Roman" panose="02020603050405020304" pitchFamily="18" charset="0"/>
                        </a:rPr>
                        <a:t>technology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6389"/>
                  </a:ext>
                </a:extLst>
              </a:tr>
              <a:tr h="735392">
                <a:tc>
                  <a:txBody>
                    <a:bodyPr/>
                    <a:lstStyle/>
                    <a:p>
                      <a:pPr marL="66040" marR="33718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1400" spc="1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43205" lvl="0" indent="-34290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dollar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grocery</a:t>
                      </a:r>
                      <a:r>
                        <a:rPr lang="en-US" sz="1400" spc="1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gift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cards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4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$300.00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27000" lvl="0" indent="-342900" algn="l">
                        <a:spcBef>
                          <a:spcPts val="2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Allowable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purchases: any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en-US" sz="1400" spc="15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purchase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grocery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corner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store.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27000" lvl="0" indent="-342900" algn="l">
                        <a:spcBef>
                          <a:spcPts val="2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Unallowable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purchases: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alcohol,</a:t>
                      </a:r>
                      <a:r>
                        <a:rPr lang="en-US" sz="1400" spc="10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tobacco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65098"/>
                  </a:ext>
                </a:extLst>
              </a:tr>
              <a:tr h="317848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70510" lvl="0" indent="-34290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chool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supplies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such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400" spc="1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ipads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/tablets,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1400" spc="1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distance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84723"/>
                  </a:ext>
                </a:extLst>
              </a:tr>
              <a:tr h="311962">
                <a:tc>
                  <a:txBody>
                    <a:bodyPr/>
                    <a:lstStyle/>
                    <a:p>
                      <a:pPr marL="66040" marR="205105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Supplies</a:t>
                      </a:r>
                      <a:r>
                        <a:rPr lang="en-US" sz="1400" spc="-1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77165" lvl="0" indent="-34290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surgical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masks,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  <a:r>
                        <a:rPr lang="en-US" sz="1400" spc="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PPE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55483"/>
                  </a:ext>
                </a:extLst>
              </a:tr>
              <a:tr h="532172">
                <a:tc>
                  <a:txBody>
                    <a:bodyPr/>
                    <a:lstStyle/>
                    <a:p>
                      <a:pPr marL="66040" marR="30099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</a:t>
                      </a:r>
                      <a:r>
                        <a:rPr lang="en-US" sz="1400" spc="1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71755" lvl="0" indent="-34290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Establishment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75065"/>
                  </a:ext>
                </a:extLst>
              </a:tr>
              <a:tr h="566579">
                <a:tc>
                  <a:txBody>
                    <a:bodyPr/>
                    <a:lstStyle/>
                    <a:p>
                      <a:pPr marL="66040" marR="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439420" lvl="0" indent="-342900" algn="just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Clipper/gas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up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3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1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en-US" sz="1400" spc="1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libri" panose="020F0502020204030204" pitchFamily="34" charset="0"/>
                        <a:buChar char="•"/>
                        <a:tabLst>
                          <a:tab pos="17653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en-US" sz="1400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3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months.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13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19B0AA-CB12-4FBA-8502-1326977085B6}"/>
              </a:ext>
            </a:extLst>
          </p:cNvPr>
          <p:cNvSpPr txBox="1"/>
          <p:nvPr/>
        </p:nvSpPr>
        <p:spPr>
          <a:xfrm>
            <a:off x="7663543" y="4904428"/>
            <a:ext cx="144780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Opportunity to partner with FII – survey to follow</a:t>
            </a:r>
          </a:p>
        </p:txBody>
      </p:sp>
    </p:spTree>
    <p:extLst>
      <p:ext uri="{BB962C8B-B14F-4D97-AF65-F5344CB8AC3E}">
        <p14:creationId xmlns:p14="http://schemas.microsoft.com/office/powerpoint/2010/main" val="204077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3365B7-F482-4BE8-A004-289FC2190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2725"/>
            <a:ext cx="5795509" cy="6492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38B2-30AF-4ED5-A8BD-8786B8CF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64" y="6498733"/>
            <a:ext cx="609600" cy="473075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6ED186-B3E2-4C41-8459-B5409BDD7042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1928018" y="2994819"/>
            <a:ext cx="6858000" cy="86836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 CARES Intake Instructions Continued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BFE0F1-DFEE-4933-BDAF-07AE0859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278554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E67A-C652-487F-831F-3EA3BC2B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479720"/>
            <a:ext cx="525352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5A7FC-12A1-44D9-A388-DE7B6E4E2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624" y="136525"/>
            <a:ext cx="5867176" cy="65327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E09669-DCA7-4768-B65D-94ED9551B514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-2042206" y="3013869"/>
            <a:ext cx="6858000" cy="86836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 CARES Intake Instructions Continued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8D60DF-A354-4878-B215-AC6A2127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</a:t>
            </a:r>
          </a:p>
        </p:txBody>
      </p:sp>
    </p:spTree>
    <p:extLst>
      <p:ext uri="{BB962C8B-B14F-4D97-AF65-F5344CB8AC3E}">
        <p14:creationId xmlns:p14="http://schemas.microsoft.com/office/powerpoint/2010/main" val="113088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F627-2F98-4C68-8294-7386A961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990000"/>
          </a:soli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VIII. January 1, 2021  - December 31, 2021 CSBG Contract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6245-C83C-431D-A815-5EF02D1F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Brief Overview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SOW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Budget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Grant Agreement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Progress reports, RFFs, CCR 295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Presentation to the board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 Site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BE33-16B4-424D-B60A-22A04E7E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43662"/>
            <a:ext cx="609600" cy="261938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41EA67-2331-457D-8132-919CFEA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VIII</a:t>
            </a:r>
          </a:p>
        </p:txBody>
      </p:sp>
    </p:spTree>
    <p:extLst>
      <p:ext uri="{BB962C8B-B14F-4D97-AF65-F5344CB8AC3E}">
        <p14:creationId xmlns:p14="http://schemas.microsoft.com/office/powerpoint/2010/main" val="167139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E44E-E1B0-41BE-AFB9-4C7C481D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14976" y="3109119"/>
            <a:ext cx="6858000" cy="639762"/>
          </a:xfrm>
          <a:solidFill>
            <a:srgbClr val="99000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IX. Resources for Grantees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1324C5-FFEC-4217-A5D8-F4D586B26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12" y="136525"/>
            <a:ext cx="4571388" cy="6572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482BF-BA1D-470E-A17A-5A1D2B12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479720"/>
            <a:ext cx="457200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532077-2E79-48F6-AF39-E4445E05A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IX</a:t>
            </a:r>
          </a:p>
        </p:txBody>
      </p:sp>
    </p:spTree>
    <p:extLst>
      <p:ext uri="{BB962C8B-B14F-4D97-AF65-F5344CB8AC3E}">
        <p14:creationId xmlns:p14="http://schemas.microsoft.com/office/powerpoint/2010/main" val="1515991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4A078-9A9D-44D0-AAD2-335ADE26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801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8C92C-6CFD-4DBA-B6CE-2CD36154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74638"/>
            <a:ext cx="8686800" cy="563562"/>
          </a:xfrm>
          <a:solidFill>
            <a:srgbClr val="990000"/>
          </a:solidFill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Resources 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F945B3-5E56-41F3-AD31-D356F163E7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8731"/>
            <a:ext cx="4114800" cy="45259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DE297-984E-439F-9827-AA9522443EC6}"/>
              </a:ext>
            </a:extLst>
          </p:cNvPr>
          <p:cNvPicPr/>
          <p:nvPr/>
        </p:nvPicPr>
        <p:blipFill rotWithShape="1">
          <a:blip r:embed="rId4"/>
          <a:srcRect l="6625" t="23728" r="49572"/>
          <a:stretch/>
        </p:blipFill>
        <p:spPr bwMode="auto">
          <a:xfrm>
            <a:off x="4876801" y="1278731"/>
            <a:ext cx="403860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DB2E9B7-57FE-491A-B560-C0D89F91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IX</a:t>
            </a:r>
          </a:p>
        </p:txBody>
      </p:sp>
    </p:spTree>
    <p:extLst>
      <p:ext uri="{BB962C8B-B14F-4D97-AF65-F5344CB8AC3E}">
        <p14:creationId xmlns:p14="http://schemas.microsoft.com/office/powerpoint/2010/main" val="363291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E02B-BBA9-4A03-99A7-DD4AC9BD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9498"/>
          </a:xfrm>
          <a:solidFill>
            <a:srgbClr val="8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I.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01D8D-D8B2-4570-A443-7A1974E5E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215574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AC-OCAP Team:</a:t>
            </a:r>
          </a:p>
          <a:p>
            <a:r>
              <a:rPr lang="en-US" sz="2200" dirty="0">
                <a:latin typeface="Calibri" panose="020F0502020204030204" pitchFamily="34" charset="0"/>
              </a:rPr>
              <a:t>Estelle Clemons	</a:t>
            </a:r>
          </a:p>
          <a:p>
            <a:r>
              <a:rPr lang="en-US" sz="2200" dirty="0">
                <a:latin typeface="Calibri" panose="020F0502020204030204" pitchFamily="34" charset="0"/>
              </a:rPr>
              <a:t>Dwight Williams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Melissa Francisco</a:t>
            </a:r>
          </a:p>
          <a:p>
            <a:r>
              <a:rPr lang="en-US" sz="2200" dirty="0">
                <a:latin typeface="Calibri" panose="020F0502020204030204" pitchFamily="34" charset="0"/>
              </a:rPr>
              <a:t>Vanessa Floyd-Rodriguez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6699"/>
                </a:solidFill>
                <a:latin typeface="Calibri" panose="020F0502020204030204" pitchFamily="34" charset="0"/>
              </a:rPr>
              <a:t>Partner Agencies:</a:t>
            </a:r>
          </a:p>
          <a:p>
            <a:r>
              <a:rPr lang="en-US" sz="2200" dirty="0">
                <a:latin typeface="Calibri" panose="020F0502020204030204" pitchFamily="34" charset="0"/>
              </a:rPr>
              <a:t>Hack the Hood Inc.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Chabot-Las Positas Community College District</a:t>
            </a:r>
          </a:p>
          <a:p>
            <a:r>
              <a:rPr lang="en-US" sz="2200" dirty="0" err="1">
                <a:latin typeface="Calibri" panose="020F0502020204030204" pitchFamily="34" charset="0"/>
              </a:rPr>
              <a:t>Civicorps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Downtown Streets, Inc.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Eden I &amp; R</a:t>
            </a:r>
          </a:p>
          <a:p>
            <a:r>
              <a:rPr lang="en-US" sz="2200" dirty="0">
                <a:latin typeface="Calibri" panose="020F0502020204030204" pitchFamily="34" charset="0"/>
              </a:rPr>
              <a:t>Housing and Economic Rights Advocates (HERA)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77BCB-9946-4351-A90C-2C58B13F5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838200"/>
            <a:ext cx="4191000" cy="2155741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</a:rPr>
              <a:t>Lao Family Community Development, Inc.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New Door Ventures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Renaissance Entrepreneurship Center</a:t>
            </a:r>
          </a:p>
          <a:p>
            <a:r>
              <a:rPr lang="en-US" sz="2200" dirty="0">
                <a:latin typeface="Calibri" panose="020F0502020204030204" pitchFamily="34" charset="0"/>
              </a:rPr>
              <a:t>Rubicon Programs, Inc.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SAVE Center for Community Change and Empowerment</a:t>
            </a:r>
          </a:p>
          <a:p>
            <a:r>
              <a:rPr lang="en-US" sz="2200" dirty="0">
                <a:latin typeface="Calibri" panose="020F0502020204030204" pitchFamily="34" charset="0"/>
              </a:rPr>
              <a:t>Covenant House CA</a:t>
            </a:r>
          </a:p>
          <a:p>
            <a:r>
              <a:rPr lang="en-US" sz="2200" dirty="0">
                <a:latin typeface="Calibri" panose="020F0502020204030204" pitchFamily="34" charset="0"/>
              </a:rPr>
              <a:t>Fremont Family Resource Center</a:t>
            </a:r>
          </a:p>
          <a:p>
            <a:r>
              <a:rPr lang="en-US" sz="2200" dirty="0">
                <a:latin typeface="Calibri" panose="020F0502020204030204" pitchFamily="34" charset="0"/>
              </a:rPr>
              <a:t>Operation Dignity, Inc.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Alliance for Community Wellness (FESCO)</a:t>
            </a:r>
          </a:p>
          <a:p>
            <a:r>
              <a:rPr lang="en-US" sz="2200" dirty="0">
                <a:latin typeface="Calibri" panose="020F0502020204030204" pitchFamily="34" charset="0"/>
              </a:rPr>
              <a:t>St. Mary’s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64B29-42FB-4A76-8FCC-0F2B247F9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33801"/>
            <a:ext cx="4041998" cy="215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AD33C-4558-49D2-8980-6CA58255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02" y="3938503"/>
            <a:ext cx="4041998" cy="221573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BBA9764-9D85-4142-802B-DCB90DBC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583361"/>
            <a:ext cx="1981200" cy="274639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www.AC-OCAP.com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8231C09-6934-40AB-BA85-326D9406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34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609600"/>
          </a:xfrm>
          <a:solidFill>
            <a:srgbClr val="99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VIII. Resources Continued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57257-7B80-451E-9448-65CBD1253620}"/>
              </a:ext>
            </a:extLst>
          </p:cNvPr>
          <p:cNvSpPr/>
          <p:nvPr/>
        </p:nvSpPr>
        <p:spPr>
          <a:xfrm>
            <a:off x="0" y="1066801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Alameda County Community Food Bank (510) 635-FOOD (3663)           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www.accfb.org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Centro Legal de la Raza</a:t>
            </a:r>
          </a:p>
          <a:p>
            <a:r>
              <a:rPr lang="en-US" dirty="0">
                <a:latin typeface="Calibri" panose="020F0502020204030204" pitchFamily="34" charset="0"/>
              </a:rPr>
              <a:t>      (510) 537-1554</a:t>
            </a:r>
          </a:p>
          <a:p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https://www.centrolegal.org/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Catholic Charities of the East Bay</a:t>
            </a:r>
          </a:p>
          <a:p>
            <a:r>
              <a:rPr lang="en-US" dirty="0">
                <a:latin typeface="Calibri" panose="020F0502020204030204" pitchFamily="34" charset="0"/>
              </a:rPr>
              <a:t>      (510) 768-3100</a:t>
            </a:r>
          </a:p>
          <a:p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https://www.cceb.org/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Bay Area Legal Aid (BALA)</a:t>
            </a:r>
          </a:p>
          <a:p>
            <a:r>
              <a:rPr lang="pt-BR" dirty="0">
                <a:latin typeface="Calibri" panose="020F0502020204030204" pitchFamily="34" charset="0"/>
              </a:rPr>
              <a:t>     (510) 663-4744</a:t>
            </a:r>
          </a:p>
          <a:p>
            <a:r>
              <a:rPr lang="pt-BR" dirty="0">
                <a:latin typeface="Calibri" panose="020F0502020204030204" pitchFamily="34" charset="0"/>
              </a:rPr>
              <a:t>     </a:t>
            </a:r>
            <a:r>
              <a:rPr lang="pt-BR" dirty="0">
                <a:latin typeface="Calibri" panose="020F0502020204030204" pitchFamily="34" charset="0"/>
                <a:hlinkClick r:id="rId6"/>
              </a:rPr>
              <a:t>https://baylegal.org/</a:t>
            </a:r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Earn it Keep it Save it</a:t>
            </a:r>
          </a:p>
          <a:p>
            <a:r>
              <a:rPr lang="pt-BR" dirty="0">
                <a:latin typeface="Calibri" panose="020F0502020204030204" pitchFamily="34" charset="0"/>
              </a:rPr>
              <a:t>      211 (call for a list of sites)</a:t>
            </a:r>
          </a:p>
          <a:p>
            <a:r>
              <a:rPr lang="pt-BR" dirty="0">
                <a:latin typeface="Calibri" panose="020F0502020204030204" pitchFamily="34" charset="0"/>
              </a:rPr>
              <a:t>      </a:t>
            </a:r>
            <a:r>
              <a:rPr lang="pt-BR" dirty="0">
                <a:latin typeface="Calibri" panose="020F0502020204030204" pitchFamily="34" charset="0"/>
                <a:hlinkClick r:id="rId7"/>
              </a:rPr>
              <a:t>https://earnitkeepitsaveit.org/</a:t>
            </a:r>
            <a:r>
              <a:rPr lang="pt-BR" dirty="0">
                <a:latin typeface="Calibri" panose="020F0502020204030204" pitchFamily="34" charset="0"/>
              </a:rPr>
              <a:t> </a:t>
            </a:r>
            <a:endParaRPr lang="pt-BR" dirty="0">
              <a:highlight>
                <a:srgbClr val="00FFFF"/>
              </a:highlight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0AA628-0B60-4A0E-8D3D-3B7B521F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IX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09AC5CD-EB54-4603-B639-DCF574FF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0801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C027E-04EF-4AA5-B7AF-2549A2258B73}"/>
              </a:ext>
            </a:extLst>
          </p:cNvPr>
          <p:cNvSpPr/>
          <p:nvPr/>
        </p:nvSpPr>
        <p:spPr>
          <a:xfrm>
            <a:off x="4572000" y="1066800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Eden I &amp; R</a:t>
            </a:r>
          </a:p>
          <a:p>
            <a:r>
              <a:rPr lang="en-US" dirty="0">
                <a:latin typeface="Calibri" panose="020F0502020204030204" pitchFamily="34" charset="0"/>
              </a:rPr>
              <a:t>      211</a:t>
            </a:r>
          </a:p>
          <a:p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hlinkClick r:id="rId8"/>
              </a:rPr>
              <a:t>www.edenir.org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Cal Fresh</a:t>
            </a:r>
          </a:p>
          <a:p>
            <a:r>
              <a:rPr lang="en-US" dirty="0">
                <a:latin typeface="Calibri" panose="020F0502020204030204" pitchFamily="34" charset="0"/>
              </a:rPr>
              <a:t>      (510) 635-3663 x2</a:t>
            </a:r>
          </a:p>
          <a:p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hlinkClick r:id="rId9"/>
              </a:rPr>
              <a:t>https://www.accfb.org/about-us/calfresh/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Medical</a:t>
            </a:r>
          </a:p>
          <a:p>
            <a:r>
              <a:rPr lang="en-US" dirty="0">
                <a:latin typeface="Calibri" panose="020F0502020204030204" pitchFamily="34" charset="0"/>
              </a:rPr>
              <a:t>     (800) 698-1118 (for application)      </a:t>
            </a:r>
            <a:r>
              <a:rPr lang="en-US" dirty="0">
                <a:latin typeface="Calibri" panose="020F0502020204030204" pitchFamily="34" charset="0"/>
                <a:hlinkClick r:id="rId10"/>
              </a:rPr>
              <a:t>https://www.alamedasocialservices.org/public/services/medical_and_health/index.cfm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Housing and Economic Rights Advocates (HERA)</a:t>
            </a:r>
          </a:p>
          <a:p>
            <a:r>
              <a:rPr lang="en-US" dirty="0">
                <a:latin typeface="Calibri" panose="020F0502020204030204" pitchFamily="34" charset="0"/>
              </a:rPr>
              <a:t>      (510) 271-8443</a:t>
            </a:r>
          </a:p>
          <a:p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>
                <a:latin typeface="Calibri" panose="020F0502020204030204" pitchFamily="34" charset="0"/>
                <a:hlinkClick r:id="rId11"/>
              </a:rPr>
              <a:t>www.heraca.org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1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IX. Questions &amp; Comments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44D85E-4E6D-43BD-8D34-59C530D7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2133600" cy="315912"/>
          </a:xfrm>
        </p:spPr>
        <p:txBody>
          <a:bodyPr/>
          <a:lstStyle/>
          <a:p>
            <a:pPr algn="l"/>
            <a:fld id="{54659862-EB14-41BE-8C46-3F0A119ED115}" type="slidenum">
              <a:rPr lang="en-US" smtClean="0"/>
              <a:pPr algn="l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18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8534400" cy="734859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X. Adjournment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99833-C7BE-40D7-B20A-72E604ADD44D}"/>
              </a:ext>
            </a:extLst>
          </p:cNvPr>
          <p:cNvSpPr txBox="1"/>
          <p:nvPr/>
        </p:nvSpPr>
        <p:spPr>
          <a:xfrm>
            <a:off x="914400" y="22733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Estelle Clemons</a:t>
            </a:r>
          </a:p>
          <a:p>
            <a:r>
              <a:rPr lang="en-US" dirty="0">
                <a:hlinkClick r:id="rId3"/>
              </a:rPr>
              <a:t>eclemons@oaklandca.gov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D67E7-D656-4C4A-9EF7-3AE186605059}"/>
              </a:ext>
            </a:extLst>
          </p:cNvPr>
          <p:cNvSpPr txBox="1"/>
          <p:nvPr/>
        </p:nvSpPr>
        <p:spPr>
          <a:xfrm>
            <a:off x="914400" y="31750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Vanessa Floyd-Rodriguez</a:t>
            </a:r>
          </a:p>
          <a:p>
            <a:r>
              <a:rPr lang="en-US" dirty="0">
                <a:hlinkClick r:id="rId4"/>
              </a:rPr>
              <a:t>vfloyd-rodriguez@oaklandca.gov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A4328-9250-47A5-BCEA-311EEF830EFA}"/>
              </a:ext>
            </a:extLst>
          </p:cNvPr>
          <p:cNvSpPr txBox="1"/>
          <p:nvPr/>
        </p:nvSpPr>
        <p:spPr>
          <a:xfrm>
            <a:off x="5029200" y="22733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Dwight Williams</a:t>
            </a:r>
          </a:p>
          <a:p>
            <a:r>
              <a:rPr lang="en-US" dirty="0">
                <a:hlinkClick r:id="rId5"/>
              </a:rPr>
              <a:t>dwilliams5@oaklandca.gov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BAF2C-04EA-4F2B-A1CA-EED44C1CC087}"/>
              </a:ext>
            </a:extLst>
          </p:cNvPr>
          <p:cNvSpPr txBox="1"/>
          <p:nvPr/>
        </p:nvSpPr>
        <p:spPr>
          <a:xfrm>
            <a:off x="5029200" y="317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Melissa Francisco</a:t>
            </a:r>
          </a:p>
          <a:p>
            <a:r>
              <a:rPr lang="en-US" dirty="0">
                <a:hlinkClick r:id="rId6"/>
              </a:rPr>
              <a:t>mfrancisco@oaklandca.gov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A2CBE77-4FF6-41D2-9762-D6F6B0C7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400800"/>
            <a:ext cx="2133600" cy="315912"/>
          </a:xfrm>
        </p:spPr>
        <p:txBody>
          <a:bodyPr/>
          <a:lstStyle/>
          <a:p>
            <a:pPr algn="l"/>
            <a:fld id="{54659862-EB14-41BE-8C46-3F0A119ED115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E42A5-BDE9-4210-9844-46CFAC9D133F}"/>
              </a:ext>
            </a:extLst>
          </p:cNvPr>
          <p:cNvSpPr txBox="1"/>
          <p:nvPr/>
        </p:nvSpPr>
        <p:spPr>
          <a:xfrm>
            <a:off x="914400" y="40767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 </a:t>
            </a:r>
            <a:r>
              <a:rPr lang="en-US" dirty="0" err="1"/>
              <a:t>Raulston</a:t>
            </a:r>
            <a:r>
              <a:rPr lang="en-US" dirty="0"/>
              <a:t> (EITC Coordinator)</a:t>
            </a:r>
          </a:p>
          <a:p>
            <a:r>
              <a:rPr lang="en-US" dirty="0">
                <a:hlinkClick r:id="rId7"/>
              </a:rPr>
              <a:t>draulston@oaklandca.gov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6476D-4A88-47E7-BBA7-AB0A96796F38}"/>
              </a:ext>
            </a:extLst>
          </p:cNvPr>
          <p:cNvSpPr txBox="1"/>
          <p:nvPr/>
        </p:nvSpPr>
        <p:spPr>
          <a:xfrm>
            <a:off x="1866900" y="534212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749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977259"/>
          </a:xfrm>
          <a:solidFill>
            <a:srgbClr val="800000"/>
          </a:solidFill>
          <a:ln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II. Alameda-County Oakland Community Action Partnership (AC-OCAP) Overview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85800" y="13208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VISION STATEMENT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To end poverty within the City of Oakland and throughout Alameda County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MISSION STATEMENT</a:t>
            </a:r>
            <a:endParaRPr lang="en-US" sz="2000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To improve our community by creating pathways that lead to 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</a:rPr>
              <a:t>economic empowerment </a:t>
            </a:r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</a:rPr>
              <a:t>prosperity 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PURPOSE</a:t>
            </a:r>
            <a:endParaRPr lang="en-US" sz="2000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The Community Action Partnership has the responsibility to plan,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develop, and execute efforts to alleviate poverty and work toward </a:t>
            </a:r>
            <a:r>
              <a:rPr lang="en-US" sz="2000" dirty="0">
                <a:solidFill>
                  <a:srgbClr val="990000"/>
                </a:solidFill>
                <a:latin typeface="Calibri" panose="020F0502020204030204" pitchFamily="34" charset="0"/>
              </a:rPr>
              <a:t>systemic</a:t>
            </a:r>
            <a:r>
              <a:rPr lang="en-US" sz="2000" dirty="0">
                <a:latin typeface="Calibri" panose="020F0502020204030204" pitchFamily="34" charset="0"/>
              </a:rPr>
              <a:t> change to enhance the opportunities for families of low-income throughout Alameda County to achieve self-sufficiency.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  <a:latin typeface="Calibri" panose="020F0502020204030204" pitchFamily="34" charset="0"/>
              </a:rPr>
              <a:t>AC-OCAP’s Self-Sufficiency Definition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Having the means and opportunity to meet a range of individual needs</a:t>
            </a:r>
          </a:p>
          <a:p>
            <a:pPr algn="ctr"/>
            <a:endParaRPr 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86600" y="6542238"/>
            <a:ext cx="2057400" cy="315761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www.AC-OCAP.com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64ACF91-D702-47D0-9C9C-9A363431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1B58-0B94-4CA1-A041-C0557D0C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rgbClr val="800000"/>
          </a:solidFill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AC-OCAP Strategic Plan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3DBC3-B809-455D-8EFC-DEE5DF55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89" y="6479720"/>
            <a:ext cx="423111" cy="378280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4697C0-2888-4548-B3AD-3A29F0EB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item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0E8AA-CB00-4586-9CBE-F79652BBE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18" y="679905"/>
            <a:ext cx="77371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III. CSBG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74619"/>
            <a:ext cx="8534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Goal 1: </a:t>
            </a:r>
            <a:r>
              <a:rPr lang="en-US" sz="2800" dirty="0">
                <a:latin typeface="Calibri" panose="020F0502020204030204" pitchFamily="34" charset="0"/>
              </a:rPr>
              <a:t>Individuals and families with low incomes are stable and achieve economic security.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Goal 2: </a:t>
            </a:r>
            <a:r>
              <a:rPr lang="en-US" sz="2800" dirty="0">
                <a:latin typeface="Calibri" panose="020F0502020204030204" pitchFamily="34" charset="0"/>
              </a:rPr>
              <a:t>Communities where people with low incomes live are healthy and offer economic opportunity. </a:t>
            </a:r>
          </a:p>
          <a:p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6699"/>
                </a:solidFill>
                <a:latin typeface="Calibri" panose="020F0502020204030204" pitchFamily="34" charset="0"/>
              </a:rPr>
              <a:t>Goal 3: </a:t>
            </a:r>
            <a:r>
              <a:rPr lang="en-US" sz="2800" dirty="0">
                <a:latin typeface="Calibri" panose="020F0502020204030204" pitchFamily="34" charset="0"/>
              </a:rPr>
              <a:t>People with low incomes are engaged and active in building opportunities in communities. </a:t>
            </a:r>
            <a:endParaRPr lang="en-US" sz="2800" b="1" dirty="0">
              <a:solidFill>
                <a:srgbClr val="006699"/>
              </a:solidFill>
              <a:latin typeface="Calibri" panose="020F0502020204030204" pitchFamily="34" charset="0"/>
            </a:endParaRPr>
          </a:p>
          <a:p>
            <a:endParaRPr lang="en-US" sz="2400" b="1" dirty="0">
              <a:solidFill>
                <a:srgbClr val="0066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1ACC47-DDCF-49A0-ACC7-1FEFB1ECC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5D228B2-62C4-4546-BED9-3F105973FE75}"/>
              </a:ext>
            </a:extLst>
          </p:cNvPr>
          <p:cNvSpPr txBox="1">
            <a:spLocks/>
          </p:cNvSpPr>
          <p:nvPr/>
        </p:nvSpPr>
        <p:spPr bwMode="auto">
          <a:xfrm>
            <a:off x="-152400" y="6477000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4659862-EB14-41BE-8C46-3F0A119ED1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1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AC-OCAP 2019 Collective Impact Outcomes (CEO Network)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603602-D208-4478-A60C-B62A85AC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EB39E5-220B-4831-A3FF-4C59034D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A60DAE-B0EA-48B5-871B-216BE5B3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26 </a:t>
            </a:r>
            <a:r>
              <a:rPr lang="en-US" sz="2400" dirty="0">
                <a:latin typeface="Calibri" panose="020F0502020204030204" pitchFamily="34" charset="0"/>
              </a:rPr>
              <a:t>Alameda County residents obtained a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High School Diploma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82</a:t>
            </a:r>
            <a:r>
              <a:rPr lang="en-US" sz="2400" dirty="0">
                <a:latin typeface="Calibri" panose="020F0502020204030204" pitchFamily="34" charset="0"/>
              </a:rPr>
              <a:t> Unemployed residents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gained employment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172 </a:t>
            </a:r>
            <a:r>
              <a:rPr lang="en-US" sz="2400" dirty="0">
                <a:latin typeface="Calibri" panose="020F0502020204030204" pitchFamily="34" charset="0"/>
              </a:rPr>
              <a:t>Individual residents were connected to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Transitional Housing or Emergency Shelter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60 </a:t>
            </a:r>
            <a:r>
              <a:rPr lang="en-US" sz="2400" dirty="0">
                <a:latin typeface="Calibri" panose="020F0502020204030204" pitchFamily="34" charset="0"/>
              </a:rPr>
              <a:t>Individual residents obtained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Permanent Housing 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3,005 </a:t>
            </a:r>
            <a:r>
              <a:rPr lang="en-US" sz="2400" dirty="0">
                <a:latin typeface="Calibri" panose="020F0502020204030204" pitchFamily="34" charset="0"/>
              </a:rPr>
              <a:t>Individuals received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Legal Assistance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14,412 </a:t>
            </a:r>
            <a:r>
              <a:rPr lang="en-US" sz="2400" dirty="0">
                <a:latin typeface="Calibri" panose="020F0502020204030204" pitchFamily="34" charset="0"/>
              </a:rPr>
              <a:t>Unduplicated 211 Callers were assisted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84,849 </a:t>
            </a:r>
            <a:r>
              <a:rPr lang="en-US" sz="2400" dirty="0">
                <a:latin typeface="Calibri" panose="020F0502020204030204" pitchFamily="34" charset="0"/>
              </a:rPr>
              <a:t>Service Referrals Provided</a:t>
            </a:r>
          </a:p>
          <a:p>
            <a:r>
              <a:rPr lang="en-US" sz="2400" dirty="0">
                <a:solidFill>
                  <a:srgbClr val="006699"/>
                </a:solidFill>
                <a:latin typeface="Calibri" panose="020F0502020204030204" pitchFamily="34" charset="0"/>
              </a:rPr>
              <a:t>20,843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Tax Returns </a:t>
            </a:r>
            <a:r>
              <a:rPr lang="en-US" sz="2400" dirty="0">
                <a:latin typeface="Calibri" panose="020F0502020204030204" pitchFamily="34" charset="0"/>
              </a:rPr>
              <a:t>filed in Alameda County for $23.2M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$6.4Million </a:t>
            </a:r>
            <a:r>
              <a:rPr lang="en-US" sz="2400" dirty="0">
                <a:latin typeface="Calibri" panose="020F0502020204030204" pitchFamily="34" charset="0"/>
              </a:rPr>
              <a:t>captured through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EITC</a:t>
            </a:r>
          </a:p>
          <a:p>
            <a:r>
              <a:rPr lang="en-US" sz="27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80,742 </a:t>
            </a:r>
            <a:r>
              <a:rPr lang="en-US" sz="2700" b="1" u="sng" dirty="0">
                <a:latin typeface="Calibri" panose="020F0502020204030204" pitchFamily="34" charset="0"/>
              </a:rPr>
              <a:t>Low-Income Residents Served</a:t>
            </a: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IV. 2020 Federal Poverty Guidelines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6286121"/>
            <a:ext cx="845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2020 U.S. Department of Health and Human Services Poverty Guidelines: </a:t>
            </a:r>
            <a:r>
              <a:rPr lang="en-US" sz="1000" i="1" dirty="0">
                <a:hlinkClick r:id="rId3"/>
              </a:rPr>
              <a:t>https://aspe.hhs.gov/poverty-guidelines</a:t>
            </a:r>
            <a:r>
              <a:rPr lang="en-US" sz="1000" i="1" dirty="0"/>
              <a:t>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25E0B0-38F9-491B-9F99-E745B6D06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40202"/>
              </p:ext>
            </p:extLst>
          </p:nvPr>
        </p:nvGraphicFramePr>
        <p:xfrm>
          <a:off x="870121" y="1066800"/>
          <a:ext cx="7403758" cy="4831597"/>
        </p:xfrm>
        <a:graphic>
          <a:graphicData uri="http://schemas.openxmlformats.org/drawingml/2006/table">
            <a:tbl>
              <a:tblPr/>
              <a:tblGrid>
                <a:gridCol w="2396038">
                  <a:extLst>
                    <a:ext uri="{9D8B030D-6E8A-4147-A177-3AD203B41FA5}">
                      <a16:colId xmlns:a16="http://schemas.microsoft.com/office/drawing/2014/main" val="3202464997"/>
                    </a:ext>
                  </a:extLst>
                </a:gridCol>
                <a:gridCol w="2491880">
                  <a:extLst>
                    <a:ext uri="{9D8B030D-6E8A-4147-A177-3AD203B41FA5}">
                      <a16:colId xmlns:a16="http://schemas.microsoft.com/office/drawing/2014/main" val="736174320"/>
                    </a:ext>
                  </a:extLst>
                </a:gridCol>
                <a:gridCol w="2515840">
                  <a:extLst>
                    <a:ext uri="{9D8B030D-6E8A-4147-A177-3AD203B41FA5}">
                      <a16:colId xmlns:a16="http://schemas.microsoft.com/office/drawing/2014/main" val="3302587837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Persons in Family/Household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100% of Federal Poverty Guidelines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200% of Federal Poverty Guidelines (Effective 3/27/2020)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892642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$12,760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$25,520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40069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$17,240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$34,480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87578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$21,720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$43,440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06550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$26,200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$52,400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24652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$30,680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$61,360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24139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$35,160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$70,320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71966"/>
                  </a:ext>
                </a:extLst>
              </a:tr>
              <a:tr h="30791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$39,640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$79,280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7986"/>
                  </a:ext>
                </a:extLst>
              </a:tr>
              <a:tr h="37976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$44,120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$88,240</a:t>
                      </a:r>
                    </a:p>
                  </a:txBody>
                  <a:tcPr marL="16210" marR="16210" marT="16210" marB="1621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9"/>
                  </a:ext>
                </a:extLst>
              </a:tr>
              <a:tr h="8486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Families with more than 8 persons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Add $4,480 for each additional person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Add $8,960 for each additional person</a:t>
                      </a:r>
                    </a:p>
                  </a:txBody>
                  <a:tcPr marL="16210" marR="16210" marT="16210" marB="1621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23292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53F9E3A0-C328-4803-88B0-C7B45AF6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IV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21A59F7-78CF-42AA-8F00-1B33C3A4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28600" y="65198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3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Intake Form &amp; Zero Income Certification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822621"/>
            <a:ext cx="4038600" cy="3416320"/>
          </a:xfrm>
          <a:prstGeom prst="rect">
            <a:avLst/>
          </a:prstGeom>
          <a:noFill/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Intake Form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Client’s household size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Client’s household income amount and 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Client’s address/location at intake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822621"/>
            <a:ext cx="4038600" cy="2805063"/>
          </a:xfrm>
          <a:prstGeom prst="rect">
            <a:avLst/>
          </a:prstGeom>
          <a:noFill/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Zero Income Certification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Client’s name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“I Certify that I have no Income at this time”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</a:rPr>
              <a:t>Client’s signature and date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8EBBB0-063A-4687-979D-5C99D12D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623505"/>
            <a:ext cx="1905000" cy="223533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lang="en-US" sz="1400" b="1" kern="0" dirty="0">
                <a:solidFill>
                  <a:schemeClr val="bg1"/>
                </a:solidFill>
                <a:latin typeface="+mn-lt"/>
              </a:rPr>
              <a:t>I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IV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828BEE-A39B-436F-BF01-D0A7A9D3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2400" y="6443663"/>
            <a:ext cx="609600" cy="338137"/>
          </a:xfrm>
        </p:spPr>
        <p:txBody>
          <a:bodyPr/>
          <a:lstStyle/>
          <a:p>
            <a:fld id="{54659862-EB14-41BE-8C46-3F0A119ED1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477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30468</TotalTime>
  <Words>3416</Words>
  <Application>Microsoft Office PowerPoint</Application>
  <PresentationFormat>On-screen Show (4:3)</PresentationFormat>
  <Paragraphs>681</Paragraphs>
  <Slides>32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Symbol</vt:lpstr>
      <vt:lpstr>Times New Roman</vt:lpstr>
      <vt:lpstr>Verdana</vt:lpstr>
      <vt:lpstr>Wingdings</vt:lpstr>
      <vt:lpstr>Default Design</vt:lpstr>
      <vt:lpstr>Acrobat Document</vt:lpstr>
      <vt:lpstr>Alameda County-Oakland Community Action Partnership CSBG Grantee Orientation Meeting 2020</vt:lpstr>
      <vt:lpstr>Agenda</vt:lpstr>
      <vt:lpstr>I. Introductions</vt:lpstr>
      <vt:lpstr>II. Alameda-County Oakland Community Action Partnership (AC-OCAP) Overview</vt:lpstr>
      <vt:lpstr> AC-OCAP Strategic Plan</vt:lpstr>
      <vt:lpstr>III. CSBG Goals</vt:lpstr>
      <vt:lpstr>AC-OCAP 2019 Collective Impact Outcomes (CEO Network)</vt:lpstr>
      <vt:lpstr>IV. 2020 Federal Poverty Guidelines</vt:lpstr>
      <vt:lpstr>Intake Form &amp; Zero Income Certification</vt:lpstr>
      <vt:lpstr>V. January 2020 – March 2021 CSBG Contract Amendment</vt:lpstr>
      <vt:lpstr>VI. 2020 CSBG Reporting Due Dates &amp; Requirements</vt:lpstr>
      <vt:lpstr> Mid-Year &amp; Annual Report Template</vt:lpstr>
      <vt:lpstr>VI. Mid-Year &amp; Annual Report Template</vt:lpstr>
      <vt:lpstr>PowerPoint Presentation</vt:lpstr>
      <vt:lpstr>PowerPoint Presentation</vt:lpstr>
      <vt:lpstr>PowerPoint Presentation</vt:lpstr>
      <vt:lpstr>VI. Client Characteristics Report   (CSD 295)</vt:lpstr>
      <vt:lpstr>VI. CSD 295 Continued</vt:lpstr>
      <vt:lpstr> Sample RFF</vt:lpstr>
      <vt:lpstr>Desk Audit Requirements</vt:lpstr>
      <vt:lpstr>PowerPoint Presentation</vt:lpstr>
      <vt:lpstr> CARES Intake Form</vt:lpstr>
      <vt:lpstr> CARES Intake Form Instructions</vt:lpstr>
      <vt:lpstr> CARES Intake Instructions Continued</vt:lpstr>
      <vt:lpstr>PowerPoint Presentation</vt:lpstr>
      <vt:lpstr>PowerPoint Presentation</vt:lpstr>
      <vt:lpstr>VIII. January 1, 2021  - December 31, 2021 CSBG Contract Amendment</vt:lpstr>
      <vt:lpstr>IX. Resources for Grantees</vt:lpstr>
      <vt:lpstr> Resources Continued</vt:lpstr>
      <vt:lpstr>VIII. Resources Continued</vt:lpstr>
      <vt:lpstr>IX. Questions &amp; Comments</vt:lpstr>
      <vt:lpstr>X. Adjournment</vt:lpstr>
    </vt:vector>
  </TitlesOfParts>
  <Company>City of Oakland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Oakland  Community Action Partnership</dc:title>
  <dc:creator>amaro9b</dc:creator>
  <cp:lastModifiedBy>Floyd-Rodriguez, Vanessa</cp:lastModifiedBy>
  <cp:revision>779</cp:revision>
  <cp:lastPrinted>2017-04-13T14:59:53Z</cp:lastPrinted>
  <dcterms:created xsi:type="dcterms:W3CDTF">2011-06-02T22:06:03Z</dcterms:created>
  <dcterms:modified xsi:type="dcterms:W3CDTF">2020-10-23T15:39:51Z</dcterms:modified>
</cp:coreProperties>
</file>